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65" r:id="rId2"/>
    <p:sldId id="357" r:id="rId3"/>
    <p:sldId id="358" r:id="rId4"/>
    <p:sldId id="359" r:id="rId5"/>
    <p:sldId id="328" r:id="rId6"/>
    <p:sldId id="329" r:id="rId7"/>
    <p:sldId id="330" r:id="rId8"/>
    <p:sldId id="337" r:id="rId9"/>
    <p:sldId id="336" r:id="rId10"/>
    <p:sldId id="335" r:id="rId11"/>
    <p:sldId id="334" r:id="rId12"/>
    <p:sldId id="333" r:id="rId13"/>
    <p:sldId id="332" r:id="rId14"/>
    <p:sldId id="331" r:id="rId15"/>
    <p:sldId id="346" r:id="rId16"/>
    <p:sldId id="345" r:id="rId17"/>
    <p:sldId id="344" r:id="rId18"/>
    <p:sldId id="343" r:id="rId19"/>
    <p:sldId id="342" r:id="rId20"/>
    <p:sldId id="341" r:id="rId21"/>
    <p:sldId id="340" r:id="rId22"/>
    <p:sldId id="339" r:id="rId23"/>
    <p:sldId id="338" r:id="rId24"/>
    <p:sldId id="352" r:id="rId25"/>
    <p:sldId id="351" r:id="rId26"/>
    <p:sldId id="350" r:id="rId27"/>
    <p:sldId id="349" r:id="rId28"/>
    <p:sldId id="348" r:id="rId29"/>
    <p:sldId id="347" r:id="rId30"/>
    <p:sldId id="356" r:id="rId31"/>
    <p:sldId id="289" r:id="rId32"/>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6F2E"/>
    <a:srgbClr val="D72C35"/>
    <a:srgbClr val="170840"/>
    <a:srgbClr val="1F0B59"/>
    <a:srgbClr val="610B38"/>
    <a:srgbClr val="764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EECDBE32-AEEF-4519-AB30-4829E44C6073}" type="slidenum">
              <a:rPr lang="en-US" smtClean="0"/>
              <a:t>‹#›</a:t>
            </a:fld>
            <a:endParaRPr lang="en-US"/>
          </a:p>
        </p:txBody>
      </p:sp>
    </p:spTree>
    <p:extLst>
      <p:ext uri="{BB962C8B-B14F-4D97-AF65-F5344CB8AC3E}">
        <p14:creationId xmlns:p14="http://schemas.microsoft.com/office/powerpoint/2010/main" val="740344124"/>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FCA16B0-8747-4D79-983B-F3D2E7DA0ED8}" type="slidenum">
              <a:rPr lang="en-IN" smtClean="0"/>
              <a:t>‹#›</a:t>
            </a:fld>
            <a:endParaRPr lang="en-IN"/>
          </a:p>
        </p:txBody>
      </p:sp>
    </p:spTree>
    <p:extLst>
      <p:ext uri="{BB962C8B-B14F-4D97-AF65-F5344CB8AC3E}">
        <p14:creationId xmlns:p14="http://schemas.microsoft.com/office/powerpoint/2010/main" val="424957336"/>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fld id="{64BC876A-6E9E-49D5-B46A-EE7101D015E1}" type="slidenum">
              <a:rPr lang="en-US" altLang="en-US" sz="1300"/>
              <a:pPr/>
              <a:t>2</a:t>
            </a:fld>
            <a:endParaRPr lang="en-US" altLang="en-US" sz="13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4591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fld id="{64BC876A-6E9E-49D5-B46A-EE7101D015E1}" type="slidenum">
              <a:rPr lang="en-US" altLang="en-US" sz="1300"/>
              <a:pPr/>
              <a:t>3</a:t>
            </a:fld>
            <a:endParaRPr lang="en-US" altLang="en-US" sz="13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31777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fld id="{64BC876A-6E9E-49D5-B46A-EE7101D015E1}" type="slidenum">
              <a:rPr lang="en-US" altLang="en-US" sz="1300"/>
              <a:pPr/>
              <a:t>4</a:t>
            </a:fld>
            <a:endParaRPr lang="en-US" altLang="en-US" sz="13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45945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1524016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2651424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3040521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2121444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42990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4219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4149306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416568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3266364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1943654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E52454A-E1C1-49B5-A0CC-91216F040456}" type="datetimeFigureOut">
              <a:rPr lang="en-IN" smtClean="0"/>
              <a:t>17-04-2024</a:t>
            </a:fld>
            <a:endParaRPr lang="en-IN"/>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EE07DB46-9B16-47F7-9C64-5DB5A008DFA9}" type="slidenum">
              <a:rPr lang="en-IN" smtClean="0"/>
              <a:t>‹#›</a:t>
            </a:fld>
            <a:endParaRPr lang="en-IN"/>
          </a:p>
        </p:txBody>
      </p:sp>
    </p:spTree>
    <p:extLst>
      <p:ext uri="{BB962C8B-B14F-4D97-AF65-F5344CB8AC3E}">
        <p14:creationId xmlns:p14="http://schemas.microsoft.com/office/powerpoint/2010/main" val="3400837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pic>
        <p:nvPicPr>
          <p:cNvPr id="7" name="Picture 6">
            <a:extLst>
              <a:ext uri="{FF2B5EF4-FFF2-40B4-BE49-F238E27FC236}">
                <a16:creationId xmlns:a16="http://schemas.microsoft.com/office/drawing/2014/main" id="{1661AABF-1FE9-4B27-B0C0-BE09D4520E0C}"/>
              </a:ext>
            </a:extLst>
          </p:cNvPr>
          <p:cNvPicPr>
            <a:picLocks noChangeAspect="1"/>
          </p:cNvPicPr>
          <p:nvPr userDrawn="1"/>
        </p:nvPicPr>
        <p:blipFill>
          <a:blip r:embed="rId13"/>
          <a:stretch>
            <a:fillRect/>
          </a:stretch>
        </p:blipFill>
        <p:spPr>
          <a:xfrm>
            <a:off x="9957649" y="19010"/>
            <a:ext cx="2234351" cy="843875"/>
          </a:xfrm>
          <a:prstGeom prst="rect">
            <a:avLst/>
          </a:prstGeom>
        </p:spPr>
      </p:pic>
      <p:sp>
        <p:nvSpPr>
          <p:cNvPr id="6" name="Content Placeholder 2"/>
          <p:cNvSpPr txBox="1">
            <a:spLocks/>
          </p:cNvSpPr>
          <p:nvPr userDrawn="1"/>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8" name="Picture 7"/>
          <p:cNvPicPr>
            <a:picLocks noChangeAspect="1"/>
          </p:cNvPicPr>
          <p:nvPr userDrawn="1"/>
        </p:nvPicPr>
        <p:blipFill>
          <a:blip r:embed="rId14"/>
          <a:stretch>
            <a:fillRect/>
          </a:stretch>
        </p:blipFill>
        <p:spPr>
          <a:xfrm>
            <a:off x="0" y="0"/>
            <a:ext cx="1367664" cy="856634"/>
          </a:xfrm>
          <a:prstGeom prst="rect">
            <a:avLst/>
          </a:prstGeom>
        </p:spPr>
      </p:pic>
    </p:spTree>
    <p:extLst>
      <p:ext uri="{BB962C8B-B14F-4D97-AF65-F5344CB8AC3E}">
        <p14:creationId xmlns:p14="http://schemas.microsoft.com/office/powerpoint/2010/main" val="1283710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8.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85269"/>
            <a:ext cx="9144000" cy="1111044"/>
          </a:xfrm>
        </p:spPr>
        <p:txBody>
          <a:bodyPr>
            <a:noAutofit/>
          </a:bodyPr>
          <a:lstStyle/>
          <a:p>
            <a:r>
              <a:rPr lang="en-US" sz="4400" b="1" dirty="0">
                <a:solidFill>
                  <a:srgbClr val="FF0000"/>
                </a:solidFill>
              </a:rPr>
              <a:t/>
            </a:r>
            <a:br>
              <a:rPr lang="en-US" sz="4400" b="1" dirty="0">
                <a:solidFill>
                  <a:srgbClr val="FF0000"/>
                </a:solidFill>
              </a:rPr>
            </a:br>
            <a:r>
              <a:rPr lang="en-US" sz="4400" b="1" dirty="0">
                <a:solidFill>
                  <a:srgbClr val="FF0000"/>
                </a:solidFill>
              </a:rPr>
              <a:t/>
            </a:r>
            <a:br>
              <a:rPr lang="en-US" sz="4400" b="1" dirty="0">
                <a:solidFill>
                  <a:srgbClr val="FF0000"/>
                </a:solidFill>
              </a:rPr>
            </a:br>
            <a:r>
              <a:rPr lang="en-US" sz="4400" b="1" dirty="0">
                <a:solidFill>
                  <a:srgbClr val="FF0000"/>
                </a:solidFill>
              </a:rPr>
              <a:t/>
            </a:r>
            <a:br>
              <a:rPr lang="en-US" sz="4400" b="1" dirty="0">
                <a:solidFill>
                  <a:srgbClr val="FF0000"/>
                </a:solidFill>
              </a:rPr>
            </a:br>
            <a:r>
              <a:rPr lang="en-US" sz="4400" b="1" dirty="0"/>
              <a:t/>
            </a:r>
            <a:br>
              <a:rPr lang="en-US" sz="4400" b="1" dirty="0"/>
            </a:br>
            <a:r>
              <a:rPr lang="en-US" dirty="0"/>
              <a:t/>
            </a:r>
            <a:br>
              <a:rPr lang="en-US" dirty="0"/>
            </a:br>
            <a:r>
              <a:rPr lang="en-US" dirty="0"/>
              <a:t> </a:t>
            </a:r>
            <a:r>
              <a:rPr lang="en-US" sz="2400" b="1" dirty="0">
                <a:solidFill>
                  <a:srgbClr val="FF0000"/>
                </a:solidFill>
              </a:rPr>
              <a:t>Course Name: </a:t>
            </a:r>
            <a:r>
              <a:rPr lang="en-US" sz="2400" b="1" dirty="0">
                <a:solidFill>
                  <a:srgbClr val="170840"/>
                </a:solidFill>
                <a:latin typeface="+mn-lt"/>
                <a:ea typeface="+mn-ea"/>
                <a:cs typeface="+mn-cs"/>
              </a:rPr>
              <a:t>Bachelor of Computer Applications</a:t>
            </a:r>
            <a:br>
              <a:rPr lang="en-US" sz="2400" b="1" dirty="0">
                <a:solidFill>
                  <a:srgbClr val="170840"/>
                </a:solidFill>
                <a:latin typeface="+mn-lt"/>
                <a:ea typeface="+mn-ea"/>
                <a:cs typeface="+mn-cs"/>
              </a:rPr>
            </a:br>
            <a:r>
              <a:rPr lang="en-US" sz="2400" b="1" dirty="0">
                <a:solidFill>
                  <a:srgbClr val="FF0000"/>
                </a:solidFill>
              </a:rPr>
              <a:t>Course Code: </a:t>
            </a:r>
            <a:r>
              <a:rPr lang="en-IN" sz="2400" b="1" dirty="0" smtClean="0"/>
              <a:t>13010200</a:t>
            </a:r>
            <a:r>
              <a:rPr lang="en-US" dirty="0"/>
              <a:t>	</a:t>
            </a:r>
            <a:br>
              <a:rPr lang="en-US" dirty="0"/>
            </a:br>
            <a:endParaRPr lang="en-IN" sz="2400" b="1" dirty="0">
              <a:solidFill>
                <a:srgbClr val="170840"/>
              </a:solidFill>
              <a:latin typeface="+mn-lt"/>
              <a:ea typeface="+mn-ea"/>
              <a:cs typeface="+mn-cs"/>
            </a:endParaRPr>
          </a:p>
        </p:txBody>
      </p:sp>
      <p:sp>
        <p:nvSpPr>
          <p:cNvPr id="3" name="Subtitle 2"/>
          <p:cNvSpPr>
            <a:spLocks noGrp="1"/>
          </p:cNvSpPr>
          <p:nvPr>
            <p:ph type="subTitle" idx="1"/>
          </p:nvPr>
        </p:nvSpPr>
        <p:spPr>
          <a:xfrm>
            <a:off x="1524000" y="2265926"/>
            <a:ext cx="9144000" cy="1655762"/>
          </a:xfrm>
        </p:spPr>
        <p:txBody>
          <a:bodyPr/>
          <a:lstStyle/>
          <a:p>
            <a:r>
              <a:rPr lang="en-US" b="1" dirty="0">
                <a:solidFill>
                  <a:srgbClr val="FF0000"/>
                </a:solidFill>
              </a:rPr>
              <a:t>Subject: </a:t>
            </a:r>
            <a:r>
              <a:rPr lang="en-IN" b="1" dirty="0" smtClean="0"/>
              <a:t>JAVA Programming Language</a:t>
            </a:r>
            <a:endParaRPr lang="en-US" dirty="0"/>
          </a:p>
          <a:p>
            <a:r>
              <a:rPr lang="en-IN" b="1" dirty="0" smtClean="0">
                <a:solidFill>
                  <a:srgbClr val="170840"/>
                </a:solidFill>
              </a:rPr>
              <a:t>Unit – 3</a:t>
            </a:r>
          </a:p>
          <a:p>
            <a:r>
              <a:rPr lang="en-IN" b="1" dirty="0" smtClean="0">
                <a:solidFill>
                  <a:srgbClr val="170840"/>
                </a:solidFill>
              </a:rPr>
              <a:t>Software Development Using Java</a:t>
            </a:r>
            <a:endParaRPr lang="en-IN" b="1" dirty="0">
              <a:solidFill>
                <a:srgbClr val="170840"/>
              </a:solidFill>
            </a:endParaRPr>
          </a:p>
        </p:txBody>
      </p:sp>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sp>
        <p:nvSpPr>
          <p:cNvPr id="5" name="TextBox 4">
            <a:extLst>
              <a:ext uri="{FF2B5EF4-FFF2-40B4-BE49-F238E27FC236}">
                <a16:creationId xmlns:a16="http://schemas.microsoft.com/office/drawing/2014/main" id="{9F805A89-6EB9-4417-871A-791B2C8616B9}"/>
              </a:ext>
            </a:extLst>
          </p:cNvPr>
          <p:cNvSpPr txBox="1"/>
          <p:nvPr/>
        </p:nvSpPr>
        <p:spPr>
          <a:xfrm>
            <a:off x="7301345" y="4925599"/>
            <a:ext cx="4890655" cy="1169551"/>
          </a:xfrm>
          <a:prstGeom prst="rect">
            <a:avLst/>
          </a:prstGeom>
          <a:noFill/>
        </p:spPr>
        <p:txBody>
          <a:bodyPr wrap="square">
            <a:spAutoFit/>
          </a:bodyPr>
          <a:lstStyle/>
          <a:p>
            <a:pPr algn="ctr">
              <a:defRPr/>
            </a:pPr>
            <a:r>
              <a:rPr lang="en-US" b="1" dirty="0">
                <a:solidFill>
                  <a:srgbClr val="FF0000"/>
                </a:solidFill>
              </a:rPr>
              <a:t>Faculty Name:  </a:t>
            </a:r>
          </a:p>
          <a:p>
            <a:pPr algn="ctr">
              <a:defRPr/>
            </a:pPr>
            <a:r>
              <a:rPr lang="en-US" b="1" dirty="0" err="1" smtClean="0">
                <a:latin typeface="Bookman Old Style" pitchFamily="18" charset="0"/>
              </a:rPr>
              <a:t>Er</a:t>
            </a:r>
            <a:r>
              <a:rPr lang="en-US" b="1" dirty="0" smtClean="0">
                <a:latin typeface="Bookman Old Style" pitchFamily="18" charset="0"/>
              </a:rPr>
              <a:t>. </a:t>
            </a:r>
            <a:r>
              <a:rPr lang="en-US" b="1" dirty="0" err="1" smtClean="0">
                <a:latin typeface="Bookman Old Style" pitchFamily="18" charset="0"/>
              </a:rPr>
              <a:t>Arpit</a:t>
            </a:r>
            <a:r>
              <a:rPr lang="en-US" b="1" dirty="0" smtClean="0">
                <a:latin typeface="Bookman Old Style" pitchFamily="18" charset="0"/>
              </a:rPr>
              <a:t> Chopra</a:t>
            </a:r>
            <a:endParaRPr lang="en-US" b="1" dirty="0">
              <a:latin typeface="Bookman Old Style" pitchFamily="18" charset="0"/>
            </a:endParaRPr>
          </a:p>
          <a:p>
            <a:pPr algn="ctr">
              <a:defRPr/>
            </a:pPr>
            <a:r>
              <a:rPr lang="en-US" sz="1600" b="1" dirty="0" smtClean="0">
                <a:solidFill>
                  <a:schemeClr val="tx1">
                    <a:lumMod val="95000"/>
                    <a:lumOff val="5000"/>
                  </a:schemeClr>
                </a:solidFill>
              </a:rPr>
              <a:t>Assistant Professor  </a:t>
            </a:r>
            <a:endParaRPr lang="en-US" b="1" dirty="0">
              <a:solidFill>
                <a:schemeClr val="tx1">
                  <a:lumMod val="95000"/>
                  <a:lumOff val="5000"/>
                </a:schemeClr>
              </a:solidFill>
            </a:endParaRPr>
          </a:p>
          <a:p>
            <a:pPr algn="ctr">
              <a:defRPr/>
            </a:pPr>
            <a:r>
              <a:rPr lang="en-US" b="1" dirty="0" smtClean="0">
                <a:solidFill>
                  <a:schemeClr val="tx1">
                    <a:lumMod val="95000"/>
                    <a:lumOff val="5000"/>
                  </a:schemeClr>
                </a:solidFill>
                <a:latin typeface="Bookman Old Style" pitchFamily="18" charset="0"/>
              </a:rPr>
              <a:t>School of Engineering and Technology</a:t>
            </a:r>
            <a:endParaRPr lang="en-US" dirty="0">
              <a:solidFill>
                <a:schemeClr val="tx1">
                  <a:lumMod val="95000"/>
                  <a:lumOff val="5000"/>
                </a:schemeClr>
              </a:solidFill>
              <a:latin typeface="Bookman Old Style" pitchFamily="18" charset="0"/>
            </a:endParaRPr>
          </a:p>
        </p:txBody>
      </p:sp>
      <p:pic>
        <p:nvPicPr>
          <p:cNvPr id="8" name="Picture 7"/>
          <p:cNvPicPr>
            <a:picLocks noChangeAspect="1"/>
          </p:cNvPicPr>
          <p:nvPr/>
        </p:nvPicPr>
        <p:blipFill>
          <a:blip r:embed="rId2"/>
          <a:stretch>
            <a:fillRect/>
          </a:stretch>
        </p:blipFill>
        <p:spPr>
          <a:xfrm>
            <a:off x="171450" y="3562162"/>
            <a:ext cx="4774623" cy="2992546"/>
          </a:xfrm>
          <a:prstGeom prst="rect">
            <a:avLst/>
          </a:prstGeom>
        </p:spPr>
      </p:pic>
    </p:spTree>
    <p:extLst>
      <p:ext uri="{BB962C8B-B14F-4D97-AF65-F5344CB8AC3E}">
        <p14:creationId xmlns:p14="http://schemas.microsoft.com/office/powerpoint/2010/main" val="3468302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983673" y="695281"/>
            <a:ext cx="6096000" cy="1631216"/>
          </a:xfrm>
          <a:prstGeom prst="rect">
            <a:avLst/>
          </a:prstGeom>
        </p:spPr>
        <p:txBody>
          <a:bodyPr>
            <a:spAutoFit/>
          </a:bodyPr>
          <a:lstStyle/>
          <a:p>
            <a:r>
              <a:rPr lang="en-US" sz="2000" b="1" dirty="0">
                <a:latin typeface="Cambria" panose="02040503050406030204" pitchFamily="18" charset="0"/>
                <a:ea typeface="Cambria" panose="02040503050406030204" pitchFamily="18" charset="0"/>
              </a:rPr>
              <a:t>How to run an applet</a:t>
            </a:r>
          </a:p>
          <a:p>
            <a:r>
              <a:rPr lang="en-US" sz="2000" dirty="0">
                <a:latin typeface="Cambria" panose="02040503050406030204" pitchFamily="18" charset="0"/>
                <a:ea typeface="Cambria" panose="02040503050406030204" pitchFamily="18" charset="0"/>
              </a:rPr>
              <a:t>An applet can be run two ways:</a:t>
            </a:r>
          </a:p>
          <a:p>
            <a:endParaRPr lang="en-US" sz="2000" dirty="0">
              <a:latin typeface="Cambria" panose="02040503050406030204" pitchFamily="18" charset="0"/>
              <a:ea typeface="Cambria" panose="02040503050406030204" pitchFamily="18" charset="0"/>
            </a:endParaRPr>
          </a:p>
          <a:p>
            <a:r>
              <a:rPr lang="en-US" sz="2000" dirty="0" smtClean="0">
                <a:latin typeface="Cambria" panose="02040503050406030204" pitchFamily="18" charset="0"/>
                <a:ea typeface="Cambria" panose="02040503050406030204" pitchFamily="18" charset="0"/>
              </a:rPr>
              <a:t>1. Through </a:t>
            </a:r>
            <a:r>
              <a:rPr lang="en-US" sz="2000" dirty="0">
                <a:latin typeface="Cambria" panose="02040503050406030204" pitchFamily="18" charset="0"/>
                <a:ea typeface="Cambria" panose="02040503050406030204" pitchFamily="18" charset="0"/>
              </a:rPr>
              <a:t>HTML file.</a:t>
            </a:r>
          </a:p>
          <a:p>
            <a:r>
              <a:rPr lang="en-US" sz="2000" dirty="0" smtClean="0">
                <a:latin typeface="Cambria" panose="02040503050406030204" pitchFamily="18" charset="0"/>
                <a:ea typeface="Cambria" panose="02040503050406030204" pitchFamily="18" charset="0"/>
              </a:rPr>
              <a:t>2. Using </a:t>
            </a:r>
            <a:r>
              <a:rPr lang="en-US" sz="2000" dirty="0">
                <a:latin typeface="Cambria" panose="02040503050406030204" pitchFamily="18" charset="0"/>
                <a:ea typeface="Cambria" panose="02040503050406030204" pitchFamily="18" charset="0"/>
              </a:rPr>
              <a:t>the </a:t>
            </a:r>
            <a:r>
              <a:rPr lang="en-US" sz="2000" dirty="0" err="1">
                <a:latin typeface="Cambria" panose="02040503050406030204" pitchFamily="18" charset="0"/>
                <a:ea typeface="Cambria" panose="02040503050406030204" pitchFamily="18" charset="0"/>
              </a:rPr>
              <a:t>appletviewer</a:t>
            </a:r>
            <a:r>
              <a:rPr lang="en-US" sz="2000" dirty="0">
                <a:latin typeface="Cambria" panose="02040503050406030204" pitchFamily="18" charset="0"/>
                <a:ea typeface="Cambria" panose="02040503050406030204" pitchFamily="18" charset="0"/>
              </a:rPr>
              <a:t> tool (for testing purposes)</a:t>
            </a:r>
          </a:p>
        </p:txBody>
      </p:sp>
      <p:sp>
        <p:nvSpPr>
          <p:cNvPr id="5" name="Rectangle 4"/>
          <p:cNvSpPr/>
          <p:nvPr/>
        </p:nvSpPr>
        <p:spPr>
          <a:xfrm>
            <a:off x="277091" y="2686277"/>
            <a:ext cx="6096000" cy="1754326"/>
          </a:xfrm>
          <a:prstGeom prst="rect">
            <a:avLst/>
          </a:prstGeom>
        </p:spPr>
        <p:txBody>
          <a:bodyPr>
            <a:spAutoFit/>
          </a:bodyPr>
          <a:lstStyle/>
          <a:p>
            <a:pPr algn="just"/>
            <a:r>
              <a:rPr lang="en-US" b="1" dirty="0">
                <a:latin typeface="Cambria" panose="02040503050406030204" pitchFamily="18" charset="0"/>
                <a:ea typeface="Cambria" panose="02040503050406030204" pitchFamily="18" charset="0"/>
              </a:rPr>
              <a:t>1. Through HTML file:</a:t>
            </a:r>
          </a:p>
          <a:p>
            <a:pPr algn="just"/>
            <a:r>
              <a:rPr lang="en-US" dirty="0">
                <a:latin typeface="Cambria" panose="02040503050406030204" pitchFamily="18" charset="0"/>
                <a:ea typeface="Cambria" panose="02040503050406030204" pitchFamily="18" charset="0"/>
              </a:rPr>
              <a:t>For an applet to run in a web browser, we must write a short HTML text file that contains a tag to load an applet. For this, we can use &lt;applet&gt; or &lt;object&gt; tags. The HTML &lt;applet&gt; tag specifies an applet. It embeds Java applets in HTML documents. It does not support HTML5.</a:t>
            </a:r>
          </a:p>
        </p:txBody>
      </p:sp>
      <p:sp>
        <p:nvSpPr>
          <p:cNvPr id="7" name="Rectangle 6"/>
          <p:cNvSpPr/>
          <p:nvPr/>
        </p:nvSpPr>
        <p:spPr>
          <a:xfrm>
            <a:off x="6885708" y="3021778"/>
            <a:ext cx="4738255" cy="2862322"/>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en-US" dirty="0"/>
              <a:t>&lt;!DOCTYPE html</a:t>
            </a:r>
            <a:r>
              <a:rPr lang="en-US" dirty="0" smtClean="0"/>
              <a:t>&gt;</a:t>
            </a:r>
          </a:p>
          <a:p>
            <a:r>
              <a:rPr lang="en-US" dirty="0" smtClean="0"/>
              <a:t> </a:t>
            </a:r>
            <a:r>
              <a:rPr lang="en-US" dirty="0"/>
              <a:t>&lt;html</a:t>
            </a:r>
            <a:r>
              <a:rPr lang="en-US" dirty="0" smtClean="0"/>
              <a:t>&gt;</a:t>
            </a:r>
          </a:p>
          <a:p>
            <a:r>
              <a:rPr lang="en-US" dirty="0" smtClean="0"/>
              <a:t> </a:t>
            </a:r>
            <a:r>
              <a:rPr lang="en-US" dirty="0"/>
              <a:t>&lt;head</a:t>
            </a:r>
            <a:r>
              <a:rPr lang="en-US" dirty="0" smtClean="0"/>
              <a:t>&gt;</a:t>
            </a:r>
          </a:p>
          <a:p>
            <a:r>
              <a:rPr lang="en-US" dirty="0" smtClean="0"/>
              <a:t> </a:t>
            </a:r>
            <a:r>
              <a:rPr lang="en-US" dirty="0"/>
              <a:t>&lt;title&gt;HTML applet Tag&lt;/title&gt; </a:t>
            </a:r>
            <a:endParaRPr lang="en-US" dirty="0" smtClean="0"/>
          </a:p>
          <a:p>
            <a:r>
              <a:rPr lang="en-US" dirty="0" smtClean="0"/>
              <a:t>&lt;/</a:t>
            </a:r>
            <a:r>
              <a:rPr lang="en-US" dirty="0"/>
              <a:t>head</a:t>
            </a:r>
            <a:r>
              <a:rPr lang="en-US" dirty="0" smtClean="0"/>
              <a:t>&gt;</a:t>
            </a:r>
          </a:p>
          <a:p>
            <a:r>
              <a:rPr lang="en-US" dirty="0" smtClean="0"/>
              <a:t> </a:t>
            </a:r>
            <a:r>
              <a:rPr lang="en-US" dirty="0"/>
              <a:t>&lt;body</a:t>
            </a:r>
            <a:r>
              <a:rPr lang="en-US" dirty="0" smtClean="0"/>
              <a:t>&gt;</a:t>
            </a:r>
          </a:p>
          <a:p>
            <a:r>
              <a:rPr lang="en-US" dirty="0" smtClean="0"/>
              <a:t> </a:t>
            </a:r>
            <a:r>
              <a:rPr lang="en-US" dirty="0"/>
              <a:t>&lt;applet code = "</a:t>
            </a:r>
            <a:r>
              <a:rPr lang="en-US" dirty="0" err="1"/>
              <a:t>newClass.class</a:t>
            </a:r>
            <a:r>
              <a:rPr lang="en-US" dirty="0"/>
              <a:t>" width = "300" height = "200"&gt;&lt;/applet</a:t>
            </a:r>
            <a:r>
              <a:rPr lang="en-US" dirty="0" smtClean="0"/>
              <a:t>&gt;</a:t>
            </a:r>
          </a:p>
          <a:p>
            <a:r>
              <a:rPr lang="en-US" dirty="0" smtClean="0"/>
              <a:t> </a:t>
            </a:r>
            <a:r>
              <a:rPr lang="en-US" dirty="0"/>
              <a:t>&lt;/body</a:t>
            </a:r>
            <a:r>
              <a:rPr lang="en-US" dirty="0" smtClean="0"/>
              <a:t>&gt;</a:t>
            </a:r>
          </a:p>
          <a:p>
            <a:r>
              <a:rPr lang="en-US" dirty="0" smtClean="0"/>
              <a:t> </a:t>
            </a:r>
            <a:r>
              <a:rPr lang="en-US" dirty="0"/>
              <a:t>&lt;/html&gt;</a:t>
            </a:r>
          </a:p>
        </p:txBody>
      </p:sp>
    </p:spTree>
    <p:extLst>
      <p:ext uri="{BB962C8B-B14F-4D97-AF65-F5344CB8AC3E}">
        <p14:creationId xmlns:p14="http://schemas.microsoft.com/office/powerpoint/2010/main" val="573102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318654" y="856634"/>
            <a:ext cx="11582401" cy="923330"/>
          </a:xfrm>
          <a:prstGeom prst="rect">
            <a:avLst/>
          </a:prstGeom>
        </p:spPr>
        <p:txBody>
          <a:bodyPr wrap="square">
            <a:spAutoFit/>
          </a:bodyPr>
          <a:lstStyle/>
          <a:p>
            <a:pPr algn="just"/>
            <a:r>
              <a:rPr lang="en-US" dirty="0"/>
              <a:t>In the HTML text file above, the code attribute of the &lt;applet&gt; tag specifies the applet class to execute. The width and height attributes are also required. They define the initial size of the panel on which the applet is running. The applet command must be closed with the &lt;/applet&gt; tag. Below is the applet class embedded in the HTML file above:</a:t>
            </a:r>
          </a:p>
        </p:txBody>
      </p:sp>
      <p:sp>
        <p:nvSpPr>
          <p:cNvPr id="3" name="Rectangle 2"/>
          <p:cNvSpPr/>
          <p:nvPr/>
        </p:nvSpPr>
        <p:spPr>
          <a:xfrm>
            <a:off x="2909455" y="1997747"/>
            <a:ext cx="5763490" cy="2308324"/>
          </a:xfrm>
          <a:prstGeom prst="rect">
            <a:avLst/>
          </a:prstGeom>
        </p:spPr>
        <p:txBody>
          <a:bodyPr wrap="square">
            <a:spAutoFit/>
          </a:bodyPr>
          <a:lstStyle/>
          <a:p>
            <a:r>
              <a:rPr lang="en-US" dirty="0"/>
              <a:t>import </a:t>
            </a:r>
            <a:r>
              <a:rPr lang="en-US" dirty="0" err="1"/>
              <a:t>java.applet</a:t>
            </a:r>
            <a:r>
              <a:rPr lang="en-US" dirty="0"/>
              <a:t>.*;</a:t>
            </a:r>
          </a:p>
          <a:p>
            <a:r>
              <a:rPr lang="en-US" dirty="0"/>
              <a:t>import </a:t>
            </a:r>
            <a:r>
              <a:rPr lang="en-US" dirty="0" err="1"/>
              <a:t>java.awt</a:t>
            </a:r>
            <a:r>
              <a:rPr lang="en-US" dirty="0"/>
              <a:t>.*;</a:t>
            </a:r>
          </a:p>
          <a:p>
            <a:endParaRPr lang="en-US" dirty="0"/>
          </a:p>
          <a:p>
            <a:r>
              <a:rPr lang="en-US" dirty="0"/>
              <a:t>public class </a:t>
            </a:r>
            <a:r>
              <a:rPr lang="en-US" dirty="0" err="1"/>
              <a:t>newClass</a:t>
            </a:r>
            <a:r>
              <a:rPr lang="en-US" dirty="0"/>
              <a:t> extends Applet {</a:t>
            </a:r>
          </a:p>
          <a:p>
            <a:r>
              <a:rPr lang="en-US" dirty="0"/>
              <a:t>   public void paint (Graphics </a:t>
            </a:r>
            <a:r>
              <a:rPr lang="en-US" dirty="0" err="1"/>
              <a:t>gh</a:t>
            </a:r>
            <a:r>
              <a:rPr lang="en-US" dirty="0"/>
              <a:t>) {</a:t>
            </a:r>
          </a:p>
          <a:p>
            <a:r>
              <a:rPr lang="en-US" dirty="0"/>
              <a:t>      </a:t>
            </a:r>
            <a:r>
              <a:rPr lang="en-US" dirty="0" err="1"/>
              <a:t>gh.drawString</a:t>
            </a:r>
            <a:r>
              <a:rPr lang="en-US" dirty="0" smtClean="0"/>
              <a:t>(“RNB Global University", </a:t>
            </a:r>
            <a:r>
              <a:rPr lang="en-US" dirty="0"/>
              <a:t>300, 150);</a:t>
            </a:r>
          </a:p>
          <a:p>
            <a:r>
              <a:rPr lang="en-US" dirty="0"/>
              <a:t>   }</a:t>
            </a:r>
          </a:p>
          <a:p>
            <a:r>
              <a:rPr lang="en-US" dirty="0"/>
              <a:t>}</a:t>
            </a:r>
          </a:p>
        </p:txBody>
      </p:sp>
    </p:spTree>
    <p:extLst>
      <p:ext uri="{BB962C8B-B14F-4D97-AF65-F5344CB8AC3E}">
        <p14:creationId xmlns:p14="http://schemas.microsoft.com/office/powerpoint/2010/main" val="1844392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138617" y="856634"/>
            <a:ext cx="3518912" cy="369332"/>
          </a:xfrm>
          <a:prstGeom prst="rect">
            <a:avLst/>
          </a:prstGeom>
        </p:spPr>
        <p:txBody>
          <a:bodyPr wrap="none">
            <a:spAutoFit/>
          </a:bodyPr>
          <a:lstStyle/>
          <a:p>
            <a:r>
              <a:rPr lang="en-US" b="1" dirty="0">
                <a:latin typeface="var(--font-family-heading-lesson-markdown)"/>
              </a:rPr>
              <a:t>2. Using the </a:t>
            </a:r>
            <a:r>
              <a:rPr lang="en-US" b="1" dirty="0" err="1">
                <a:latin typeface="var(--font-family-heading-lesson-markdown)"/>
              </a:rPr>
              <a:t>appletviewer</a:t>
            </a:r>
            <a:r>
              <a:rPr lang="en-US" b="1" dirty="0">
                <a:latin typeface="var(--font-family-heading-lesson-markdown)"/>
              </a:rPr>
              <a:t> tool:</a:t>
            </a:r>
            <a:endParaRPr lang="en-US" b="1" i="0" dirty="0">
              <a:effectLst/>
              <a:latin typeface="var(--font-family-heading-lesson-markdown)"/>
            </a:endParaRPr>
          </a:p>
        </p:txBody>
      </p:sp>
      <p:sp>
        <p:nvSpPr>
          <p:cNvPr id="5" name="Rectangle 4"/>
          <p:cNvSpPr/>
          <p:nvPr/>
        </p:nvSpPr>
        <p:spPr>
          <a:xfrm>
            <a:off x="138616" y="1371512"/>
            <a:ext cx="11548559" cy="646331"/>
          </a:xfrm>
          <a:prstGeom prst="rect">
            <a:avLst/>
          </a:prstGeom>
        </p:spPr>
        <p:txBody>
          <a:bodyPr wrap="square">
            <a:spAutoFit/>
          </a:bodyPr>
          <a:lstStyle/>
          <a:p>
            <a:r>
              <a:rPr lang="en-US" dirty="0"/>
              <a:t>The </a:t>
            </a:r>
            <a:r>
              <a:rPr lang="en-US" dirty="0" err="1"/>
              <a:t>appletviewer</a:t>
            </a:r>
            <a:r>
              <a:rPr lang="en-US" dirty="0"/>
              <a:t> runs an applet in the window. It is usually the fastest and easiest way to test an applet. Create an applet containing the &lt;applet&gt; tag in the comment, and compile it. It is for testing purposes only.</a:t>
            </a:r>
          </a:p>
        </p:txBody>
      </p:sp>
      <p:sp>
        <p:nvSpPr>
          <p:cNvPr id="8" name="Rectangle 7"/>
          <p:cNvSpPr/>
          <p:nvPr/>
        </p:nvSpPr>
        <p:spPr>
          <a:xfrm>
            <a:off x="1367664" y="2201737"/>
            <a:ext cx="6096000" cy="258532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r>
              <a:rPr lang="en-US" dirty="0"/>
              <a:t>To run an applet using the </a:t>
            </a:r>
            <a:r>
              <a:rPr lang="en-US" dirty="0" err="1"/>
              <a:t>appletviewer</a:t>
            </a:r>
            <a:r>
              <a:rPr lang="en-US" dirty="0"/>
              <a:t> tool, write in the command prompt:</a:t>
            </a:r>
          </a:p>
          <a:p>
            <a:endParaRPr lang="en-US" dirty="0"/>
          </a:p>
          <a:p>
            <a:r>
              <a:rPr lang="en-US" dirty="0"/>
              <a:t>c:\&gt;javac First.java</a:t>
            </a:r>
          </a:p>
          <a:p>
            <a:r>
              <a:rPr lang="en-US" dirty="0"/>
              <a:t>c:\&gt;appletviewer First.java</a:t>
            </a:r>
          </a:p>
          <a:p>
            <a:r>
              <a:rPr lang="en-US" dirty="0" err="1" smtClean="0"/>
              <a:t>javac</a:t>
            </a:r>
            <a:r>
              <a:rPr lang="en-US" dirty="0" smtClean="0"/>
              <a:t> </a:t>
            </a:r>
            <a:r>
              <a:rPr lang="en-US" dirty="0"/>
              <a:t>is the compiler that compiles java codes using a command line.</a:t>
            </a:r>
          </a:p>
          <a:p>
            <a:r>
              <a:rPr lang="en-US" dirty="0"/>
              <a:t>First.java is the applet class to be tested.</a:t>
            </a:r>
          </a:p>
          <a:p>
            <a:r>
              <a:rPr lang="en-US" dirty="0" err="1"/>
              <a:t>appletviewer</a:t>
            </a:r>
            <a:r>
              <a:rPr lang="en-US" dirty="0"/>
              <a:t> is a tool that tests the applet class.</a:t>
            </a:r>
          </a:p>
        </p:txBody>
      </p:sp>
    </p:spTree>
    <p:extLst>
      <p:ext uri="{BB962C8B-B14F-4D97-AF65-F5344CB8AC3E}">
        <p14:creationId xmlns:p14="http://schemas.microsoft.com/office/powerpoint/2010/main" val="2020938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401781" y="856634"/>
            <a:ext cx="11152910" cy="4708981"/>
          </a:xfrm>
          <a:prstGeom prst="rect">
            <a:avLst/>
          </a:prstGeom>
        </p:spPr>
        <p:txBody>
          <a:bodyPr wrap="square">
            <a:spAutoFit/>
          </a:bodyPr>
          <a:lstStyle/>
          <a:p>
            <a:pPr>
              <a:lnSpc>
                <a:spcPct val="150000"/>
              </a:lnSpc>
            </a:pPr>
            <a:r>
              <a:rPr lang="en-US" sz="2000" b="1" dirty="0">
                <a:latin typeface="Cambria" panose="02040503050406030204" pitchFamily="18" charset="0"/>
                <a:ea typeface="Cambria" panose="02040503050406030204" pitchFamily="18" charset="0"/>
              </a:rPr>
              <a:t>Advantages of applets</a:t>
            </a:r>
          </a:p>
          <a:p>
            <a:pPr>
              <a:lnSpc>
                <a:spcPct val="150000"/>
              </a:lnSpc>
            </a:pPr>
            <a:r>
              <a:rPr lang="en-US" sz="2000" dirty="0">
                <a:latin typeface="Cambria" panose="02040503050406030204" pitchFamily="18" charset="0"/>
                <a:ea typeface="Cambria" panose="02040503050406030204" pitchFamily="18" charset="0"/>
              </a:rPr>
              <a:t>Applets have many benefits. They are as follows</a:t>
            </a:r>
            <a:r>
              <a:rPr lang="en-US" sz="2000" dirty="0" smtClean="0">
                <a:latin typeface="Cambria" panose="02040503050406030204" pitchFamily="18" charset="0"/>
                <a:ea typeface="Cambria" panose="02040503050406030204" pitchFamily="18" charset="0"/>
              </a:rPr>
              <a:t>:</a:t>
            </a:r>
          </a:p>
          <a:p>
            <a:pPr>
              <a:lnSpc>
                <a:spcPct val="150000"/>
              </a:lnSpc>
            </a:pPr>
            <a:r>
              <a:rPr lang="en-US" sz="2000" dirty="0" smtClean="0">
                <a:latin typeface="Cambria" panose="02040503050406030204" pitchFamily="18" charset="0"/>
                <a:ea typeface="Cambria" panose="02040503050406030204" pitchFamily="18" charset="0"/>
              </a:rPr>
              <a:t>1.It </a:t>
            </a:r>
            <a:r>
              <a:rPr lang="en-US" sz="2000" dirty="0">
                <a:latin typeface="Cambria" panose="02040503050406030204" pitchFamily="18" charset="0"/>
                <a:ea typeface="Cambria" panose="02040503050406030204" pitchFamily="18" charset="0"/>
              </a:rPr>
              <a:t>works on the client-side, so the response time is shorter.</a:t>
            </a:r>
          </a:p>
          <a:p>
            <a:pPr>
              <a:lnSpc>
                <a:spcPct val="150000"/>
              </a:lnSpc>
            </a:pPr>
            <a:r>
              <a:rPr lang="en-US" sz="2000" dirty="0" smtClean="0">
                <a:latin typeface="Cambria" panose="02040503050406030204" pitchFamily="18" charset="0"/>
                <a:ea typeface="Cambria" panose="02040503050406030204" pitchFamily="18" charset="0"/>
              </a:rPr>
              <a:t>2.It </a:t>
            </a:r>
            <a:r>
              <a:rPr lang="en-US" sz="2000" dirty="0">
                <a:latin typeface="Cambria" panose="02040503050406030204" pitchFamily="18" charset="0"/>
                <a:ea typeface="Cambria" panose="02040503050406030204" pitchFamily="18" charset="0"/>
              </a:rPr>
              <a:t>is secured. Applets have strict security rules that apply to web browsers.</a:t>
            </a:r>
          </a:p>
          <a:p>
            <a:pPr>
              <a:lnSpc>
                <a:spcPct val="150000"/>
              </a:lnSpc>
            </a:pPr>
            <a:r>
              <a:rPr lang="en-US" sz="2000" dirty="0" smtClean="0">
                <a:latin typeface="Cambria" panose="02040503050406030204" pitchFamily="18" charset="0"/>
                <a:ea typeface="Cambria" panose="02040503050406030204" pitchFamily="18" charset="0"/>
              </a:rPr>
              <a:t>3.It </a:t>
            </a:r>
            <a:r>
              <a:rPr lang="en-US" sz="2000" dirty="0">
                <a:latin typeface="Cambria" panose="02040503050406030204" pitchFamily="18" charset="0"/>
                <a:ea typeface="Cambria" panose="02040503050406030204" pitchFamily="18" charset="0"/>
              </a:rPr>
              <a:t>runs on browsers on multiple platforms, including Linux, Windows, and Mac </a:t>
            </a:r>
            <a:r>
              <a:rPr lang="en-US" sz="2000" dirty="0" err="1">
                <a:latin typeface="Cambria" panose="02040503050406030204" pitchFamily="18" charset="0"/>
                <a:ea typeface="Cambria" panose="02040503050406030204" pitchFamily="18" charset="0"/>
              </a:rPr>
              <a:t>Os</a:t>
            </a:r>
            <a:r>
              <a:rPr lang="en-US" sz="2000" dirty="0" smtClean="0">
                <a:latin typeface="Cambria" panose="02040503050406030204" pitchFamily="18" charset="0"/>
                <a:ea typeface="Cambria" panose="02040503050406030204" pitchFamily="18" charset="0"/>
              </a:rPr>
              <a:t>.</a:t>
            </a:r>
          </a:p>
          <a:p>
            <a:pPr>
              <a:lnSpc>
                <a:spcPct val="150000"/>
              </a:lnSpc>
            </a:pPr>
            <a:endParaRPr lang="en-US" sz="2000" dirty="0">
              <a:latin typeface="Cambria" panose="02040503050406030204" pitchFamily="18" charset="0"/>
              <a:ea typeface="Cambria" panose="02040503050406030204" pitchFamily="18" charset="0"/>
            </a:endParaRPr>
          </a:p>
          <a:p>
            <a:pPr>
              <a:lnSpc>
                <a:spcPct val="150000"/>
              </a:lnSpc>
            </a:pPr>
            <a:r>
              <a:rPr lang="en-US" sz="2000" b="1" dirty="0">
                <a:latin typeface="Cambria" panose="02040503050406030204" pitchFamily="18" charset="0"/>
                <a:ea typeface="Cambria" panose="02040503050406030204" pitchFamily="18" charset="0"/>
              </a:rPr>
              <a:t>Disadvantages of applets</a:t>
            </a:r>
          </a:p>
          <a:p>
            <a:pPr>
              <a:lnSpc>
                <a:spcPct val="150000"/>
              </a:lnSpc>
            </a:pPr>
            <a:r>
              <a:rPr lang="en-US" sz="2000" dirty="0" smtClean="0">
                <a:latin typeface="Cambria" panose="02040503050406030204" pitchFamily="18" charset="0"/>
                <a:ea typeface="Cambria" panose="02040503050406030204" pitchFamily="18" charset="0"/>
              </a:rPr>
              <a:t>1. The </a:t>
            </a:r>
            <a:r>
              <a:rPr lang="en-US" sz="2000" dirty="0">
                <a:latin typeface="Cambria" panose="02040503050406030204" pitchFamily="18" charset="0"/>
                <a:ea typeface="Cambria" panose="02040503050406030204" pitchFamily="18" charset="0"/>
              </a:rPr>
              <a:t>client browser requires a plugin to run the applet.</a:t>
            </a:r>
          </a:p>
          <a:p>
            <a:pPr>
              <a:lnSpc>
                <a:spcPct val="150000"/>
              </a:lnSpc>
            </a:pPr>
            <a:r>
              <a:rPr lang="en-US" sz="2000" dirty="0" smtClean="0">
                <a:latin typeface="Cambria" panose="02040503050406030204" pitchFamily="18" charset="0"/>
                <a:ea typeface="Cambria" panose="02040503050406030204" pitchFamily="18" charset="0"/>
              </a:rPr>
              <a:t>2. The </a:t>
            </a:r>
            <a:r>
              <a:rPr lang="en-US" sz="2000" dirty="0">
                <a:latin typeface="Cambria" panose="02040503050406030204" pitchFamily="18" charset="0"/>
                <a:ea typeface="Cambria" panose="02040503050406030204" pitchFamily="18" charset="0"/>
              </a:rPr>
              <a:t>mobile browser on iOS or Android does not run any Java applets. Desktop browsers have dropped support for Java applets along with the rise of mobile operating systems.</a:t>
            </a:r>
          </a:p>
        </p:txBody>
      </p:sp>
    </p:spTree>
    <p:extLst>
      <p:ext uri="{BB962C8B-B14F-4D97-AF65-F5344CB8AC3E}">
        <p14:creationId xmlns:p14="http://schemas.microsoft.com/office/powerpoint/2010/main" val="2345838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3228484" y="166707"/>
            <a:ext cx="5735032" cy="523220"/>
          </a:xfrm>
          <a:prstGeom prst="rect">
            <a:avLst/>
          </a:prstGeom>
        </p:spPr>
        <p:txBody>
          <a:bodyPr wrap="none">
            <a:spAutoFit/>
          </a:bodyPr>
          <a:lstStyle/>
          <a:p>
            <a:r>
              <a:rPr lang="en-US" sz="2800" dirty="0">
                <a:latin typeface="Cambria" panose="02040503050406030204" pitchFamily="18" charset="0"/>
                <a:ea typeface="Cambria" panose="02040503050406030204" pitchFamily="18" charset="0"/>
              </a:rPr>
              <a:t>Java Abstract Window Toolkit(AWT)</a:t>
            </a:r>
          </a:p>
        </p:txBody>
      </p:sp>
      <p:sp>
        <p:nvSpPr>
          <p:cNvPr id="3" name="Rectangle 2"/>
          <p:cNvSpPr/>
          <p:nvPr/>
        </p:nvSpPr>
        <p:spPr>
          <a:xfrm>
            <a:off x="208005" y="856634"/>
            <a:ext cx="11775989" cy="3780458"/>
          </a:xfrm>
          <a:prstGeom prst="rect">
            <a:avLst/>
          </a:prstGeom>
        </p:spPr>
        <p:txBody>
          <a:bodyPr wrap="square">
            <a:spAutoFit/>
          </a:bodyPr>
          <a:lstStyle/>
          <a:p>
            <a:pPr algn="just">
              <a:lnSpc>
                <a:spcPct val="150000"/>
              </a:lnSpc>
            </a:pPr>
            <a:r>
              <a:rPr lang="en-US" dirty="0">
                <a:solidFill>
                  <a:srgbClr val="212529"/>
                </a:solidFill>
                <a:latin typeface="Cambria" panose="02040503050406030204" pitchFamily="18" charset="0"/>
                <a:ea typeface="Cambria" panose="02040503050406030204" pitchFamily="18" charset="0"/>
              </a:rPr>
              <a:t>Java AWT is an API that contains large number of classes and methods to create and manage graphical user interface ( GUI ) applications. The AWT was designed to provide a common set of tools for GUI design that could work on a variety of platforms. The tools provided by the AWT are implemented using each platform's native GUI toolkit, hence preserving the look and feel of each platform. This is an advantage of using AWT. But the disadvantage of such an approach is that GUI designed on one platform may look different when displayed on another platform that means AWT component are platform dependent</a:t>
            </a:r>
            <a:r>
              <a:rPr lang="en-US" dirty="0" smtClean="0">
                <a:solidFill>
                  <a:srgbClr val="212529"/>
                </a:solidFill>
                <a:latin typeface="Cambria" panose="02040503050406030204" pitchFamily="18" charset="0"/>
                <a:ea typeface="Cambria" panose="02040503050406030204" pitchFamily="18" charset="0"/>
              </a:rPr>
              <a:t>.</a:t>
            </a:r>
          </a:p>
          <a:p>
            <a:pPr algn="just">
              <a:lnSpc>
                <a:spcPct val="150000"/>
              </a:lnSpc>
            </a:pPr>
            <a:r>
              <a:rPr lang="en-US" dirty="0"/>
              <a:t>AWT is the foundation upon which Swing is made </a:t>
            </a:r>
            <a:r>
              <a:rPr lang="en-US" dirty="0" err="1"/>
              <a:t>i.e</a:t>
            </a:r>
            <a:r>
              <a:rPr lang="en-US" dirty="0"/>
              <a:t> Swing is a improved GUI API that extends the AWT. But now a days AWT is merely used because most GUI Java programs are implemented using Swing because of its rich implementation of GUI controls and light-weighted nature.</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41513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4690505" y="58985"/>
            <a:ext cx="2145972" cy="369332"/>
          </a:xfrm>
          <a:prstGeom prst="rect">
            <a:avLst/>
          </a:prstGeom>
        </p:spPr>
        <p:txBody>
          <a:bodyPr wrap="none">
            <a:spAutoFit/>
          </a:bodyPr>
          <a:lstStyle/>
          <a:p>
            <a:r>
              <a:rPr lang="en-US" dirty="0"/>
              <a:t>Java AWT Hierarchy</a:t>
            </a:r>
          </a:p>
        </p:txBody>
      </p:sp>
      <p:pic>
        <p:nvPicPr>
          <p:cNvPr id="3" name="Picture 2"/>
          <p:cNvPicPr>
            <a:picLocks noChangeAspect="1"/>
          </p:cNvPicPr>
          <p:nvPr/>
        </p:nvPicPr>
        <p:blipFill>
          <a:blip r:embed="rId3"/>
          <a:stretch>
            <a:fillRect/>
          </a:stretch>
        </p:blipFill>
        <p:spPr>
          <a:xfrm>
            <a:off x="1367663" y="856634"/>
            <a:ext cx="9175645" cy="5669512"/>
          </a:xfrm>
          <a:prstGeom prst="rect">
            <a:avLst/>
          </a:prstGeom>
        </p:spPr>
      </p:pic>
    </p:spTree>
    <p:extLst>
      <p:ext uri="{BB962C8B-B14F-4D97-AF65-F5344CB8AC3E}">
        <p14:creationId xmlns:p14="http://schemas.microsoft.com/office/powerpoint/2010/main" val="728435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138545" y="856634"/>
            <a:ext cx="11000509" cy="369332"/>
          </a:xfrm>
          <a:prstGeom prst="rect">
            <a:avLst/>
          </a:prstGeom>
        </p:spPr>
        <p:txBody>
          <a:bodyPr wrap="square">
            <a:spAutoFit/>
          </a:bodyPr>
          <a:lstStyle/>
          <a:p>
            <a:r>
              <a:rPr lang="en-US" dirty="0">
                <a:solidFill>
                  <a:srgbClr val="212529"/>
                </a:solidFill>
                <a:latin typeface="system-ui"/>
              </a:rPr>
              <a:t>The hierarchy of Java AWT classes are given below, all the classes are available in </a:t>
            </a:r>
            <a:r>
              <a:rPr lang="en-US" b="1" dirty="0" err="1">
                <a:solidFill>
                  <a:srgbClr val="212529"/>
                </a:solidFill>
                <a:latin typeface="system-ui"/>
              </a:rPr>
              <a:t>java.awt</a:t>
            </a:r>
            <a:r>
              <a:rPr lang="en-US" dirty="0">
                <a:solidFill>
                  <a:srgbClr val="212529"/>
                </a:solidFill>
                <a:latin typeface="system-ui"/>
              </a:rPr>
              <a:t> package.</a:t>
            </a:r>
            <a:endParaRPr lang="en-US" dirty="0"/>
          </a:p>
        </p:txBody>
      </p:sp>
      <p:pic>
        <p:nvPicPr>
          <p:cNvPr id="3" name="Picture 2"/>
          <p:cNvPicPr>
            <a:picLocks noChangeAspect="1"/>
          </p:cNvPicPr>
          <p:nvPr/>
        </p:nvPicPr>
        <p:blipFill>
          <a:blip r:embed="rId3"/>
          <a:stretch>
            <a:fillRect/>
          </a:stretch>
        </p:blipFill>
        <p:spPr>
          <a:xfrm>
            <a:off x="2299855" y="1433064"/>
            <a:ext cx="7370618" cy="4545215"/>
          </a:xfrm>
          <a:prstGeom prst="rect">
            <a:avLst/>
          </a:prstGeom>
        </p:spPr>
      </p:pic>
    </p:spTree>
    <p:extLst>
      <p:ext uri="{BB962C8B-B14F-4D97-AF65-F5344CB8AC3E}">
        <p14:creationId xmlns:p14="http://schemas.microsoft.com/office/powerpoint/2010/main" val="1602452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304800" y="856634"/>
            <a:ext cx="11679382" cy="1200329"/>
          </a:xfrm>
          <a:prstGeom prst="rect">
            <a:avLst/>
          </a:prstGeom>
        </p:spPr>
        <p:txBody>
          <a:bodyPr wrap="square">
            <a:spAutoFit/>
          </a:bodyPr>
          <a:lstStyle/>
          <a:p>
            <a:pPr algn="just"/>
            <a:r>
              <a:rPr lang="en-US" b="1" dirty="0">
                <a:solidFill>
                  <a:srgbClr val="212529"/>
                </a:solidFill>
                <a:latin typeface="Cambria" panose="02040503050406030204" pitchFamily="18" charset="0"/>
                <a:ea typeface="Cambria" panose="02040503050406030204" pitchFamily="18" charset="0"/>
              </a:rPr>
              <a:t>Component class</a:t>
            </a:r>
          </a:p>
          <a:p>
            <a:pPr algn="just"/>
            <a:r>
              <a:rPr lang="en-US" dirty="0">
                <a:solidFill>
                  <a:srgbClr val="212529"/>
                </a:solidFill>
                <a:latin typeface="Cambria" panose="02040503050406030204" pitchFamily="18" charset="0"/>
                <a:ea typeface="Cambria" panose="02040503050406030204" pitchFamily="18" charset="0"/>
              </a:rPr>
              <a:t>Component class is at the top of AWT hierarchy. It is an abstract class that encapsulates all the attributes of visual component. A component object is responsible for remembering the current foreground and background colors and the currently selected text font.</a:t>
            </a:r>
            <a:endParaRPr lang="en-US" b="0" i="0" dirty="0">
              <a:solidFill>
                <a:srgbClr val="212529"/>
              </a:solidFill>
              <a:effectLst/>
              <a:latin typeface="Cambria" panose="02040503050406030204" pitchFamily="18" charset="0"/>
              <a:ea typeface="Cambria" panose="02040503050406030204" pitchFamily="18" charset="0"/>
            </a:endParaRPr>
          </a:p>
        </p:txBody>
      </p:sp>
      <p:sp>
        <p:nvSpPr>
          <p:cNvPr id="3" name="Rectangle 2"/>
          <p:cNvSpPr/>
          <p:nvPr/>
        </p:nvSpPr>
        <p:spPr>
          <a:xfrm>
            <a:off x="304799" y="2228344"/>
            <a:ext cx="11402291" cy="923330"/>
          </a:xfrm>
          <a:prstGeom prst="rect">
            <a:avLst/>
          </a:prstGeom>
        </p:spPr>
        <p:txBody>
          <a:bodyPr wrap="square">
            <a:spAutoFit/>
          </a:bodyPr>
          <a:lstStyle/>
          <a:p>
            <a:pPr algn="just"/>
            <a:r>
              <a:rPr lang="en-US" b="1" dirty="0">
                <a:solidFill>
                  <a:srgbClr val="212529"/>
                </a:solidFill>
                <a:latin typeface="Cambria" panose="02040503050406030204" pitchFamily="18" charset="0"/>
                <a:ea typeface="Cambria" panose="02040503050406030204" pitchFamily="18" charset="0"/>
              </a:rPr>
              <a:t>Container</a:t>
            </a:r>
          </a:p>
          <a:p>
            <a:pPr algn="just"/>
            <a:r>
              <a:rPr lang="en-US" b="1" dirty="0">
                <a:solidFill>
                  <a:srgbClr val="212529"/>
                </a:solidFill>
                <a:latin typeface="Cambria" panose="02040503050406030204" pitchFamily="18" charset="0"/>
                <a:ea typeface="Cambria" panose="02040503050406030204" pitchFamily="18" charset="0"/>
              </a:rPr>
              <a:t>Container</a:t>
            </a:r>
            <a:r>
              <a:rPr lang="en-US" dirty="0">
                <a:solidFill>
                  <a:srgbClr val="212529"/>
                </a:solidFill>
                <a:latin typeface="Cambria" panose="02040503050406030204" pitchFamily="18" charset="0"/>
                <a:ea typeface="Cambria" panose="02040503050406030204" pitchFamily="18" charset="0"/>
              </a:rPr>
              <a:t> is a component in AWT that contains another component like button, text field, tables etc. </a:t>
            </a:r>
            <a:r>
              <a:rPr lang="en-US" b="1" dirty="0">
                <a:solidFill>
                  <a:srgbClr val="212529"/>
                </a:solidFill>
                <a:latin typeface="Cambria" panose="02040503050406030204" pitchFamily="18" charset="0"/>
                <a:ea typeface="Cambria" panose="02040503050406030204" pitchFamily="18" charset="0"/>
              </a:rPr>
              <a:t>Container</a:t>
            </a:r>
            <a:r>
              <a:rPr lang="en-US" dirty="0">
                <a:solidFill>
                  <a:srgbClr val="212529"/>
                </a:solidFill>
                <a:latin typeface="Cambria" panose="02040503050406030204" pitchFamily="18" charset="0"/>
                <a:ea typeface="Cambria" panose="02040503050406030204" pitchFamily="18" charset="0"/>
              </a:rPr>
              <a:t> is a subclass of component class. </a:t>
            </a:r>
            <a:r>
              <a:rPr lang="en-US" b="1" dirty="0">
                <a:solidFill>
                  <a:srgbClr val="212529"/>
                </a:solidFill>
                <a:latin typeface="Cambria" panose="02040503050406030204" pitchFamily="18" charset="0"/>
                <a:ea typeface="Cambria" panose="02040503050406030204" pitchFamily="18" charset="0"/>
              </a:rPr>
              <a:t>Container</a:t>
            </a:r>
            <a:r>
              <a:rPr lang="en-US" dirty="0">
                <a:solidFill>
                  <a:srgbClr val="212529"/>
                </a:solidFill>
                <a:latin typeface="Cambria" panose="02040503050406030204" pitchFamily="18" charset="0"/>
                <a:ea typeface="Cambria" panose="02040503050406030204" pitchFamily="18" charset="0"/>
              </a:rPr>
              <a:t> class keeps track of components that are added to another component.</a:t>
            </a:r>
            <a:endParaRPr lang="en-US" b="0" i="0" dirty="0">
              <a:solidFill>
                <a:srgbClr val="212529"/>
              </a:solidFill>
              <a:effectLst/>
              <a:latin typeface="Cambria" panose="02040503050406030204" pitchFamily="18" charset="0"/>
              <a:ea typeface="Cambria" panose="02040503050406030204" pitchFamily="18" charset="0"/>
            </a:endParaRPr>
          </a:p>
        </p:txBody>
      </p:sp>
      <p:sp>
        <p:nvSpPr>
          <p:cNvPr id="5" name="Rectangle 4"/>
          <p:cNvSpPr/>
          <p:nvPr/>
        </p:nvSpPr>
        <p:spPr>
          <a:xfrm>
            <a:off x="304797" y="3349625"/>
            <a:ext cx="11402291" cy="923330"/>
          </a:xfrm>
          <a:prstGeom prst="rect">
            <a:avLst/>
          </a:prstGeom>
        </p:spPr>
        <p:txBody>
          <a:bodyPr wrap="square">
            <a:spAutoFit/>
          </a:bodyPr>
          <a:lstStyle/>
          <a:p>
            <a:pPr algn="just"/>
            <a:r>
              <a:rPr lang="en-US" b="1" dirty="0">
                <a:solidFill>
                  <a:srgbClr val="212529"/>
                </a:solidFill>
                <a:latin typeface="Cambria" panose="02040503050406030204" pitchFamily="18" charset="0"/>
                <a:ea typeface="Cambria" panose="02040503050406030204" pitchFamily="18" charset="0"/>
              </a:rPr>
              <a:t>Panel</a:t>
            </a:r>
          </a:p>
          <a:p>
            <a:pPr algn="just"/>
            <a:r>
              <a:rPr lang="en-US" dirty="0">
                <a:solidFill>
                  <a:srgbClr val="212529"/>
                </a:solidFill>
                <a:latin typeface="Cambria" panose="02040503050406030204" pitchFamily="18" charset="0"/>
                <a:ea typeface="Cambria" panose="02040503050406030204" pitchFamily="18" charset="0"/>
              </a:rPr>
              <a:t>Panel class is a concrete subclass of </a:t>
            </a:r>
            <a:r>
              <a:rPr lang="en-US" b="1" dirty="0">
                <a:solidFill>
                  <a:srgbClr val="212529"/>
                </a:solidFill>
                <a:latin typeface="Cambria" panose="02040503050406030204" pitchFamily="18" charset="0"/>
                <a:ea typeface="Cambria" panose="02040503050406030204" pitchFamily="18" charset="0"/>
              </a:rPr>
              <a:t>Container</a:t>
            </a:r>
            <a:r>
              <a:rPr lang="en-US" dirty="0">
                <a:solidFill>
                  <a:srgbClr val="212529"/>
                </a:solidFill>
                <a:latin typeface="Cambria" panose="02040503050406030204" pitchFamily="18" charset="0"/>
                <a:ea typeface="Cambria" panose="02040503050406030204" pitchFamily="18" charset="0"/>
              </a:rPr>
              <a:t>. Panel does not contain title bar, menu bar or border. It is container that is used for holding components.</a:t>
            </a:r>
            <a:endParaRPr lang="en-US" b="0" i="0" dirty="0">
              <a:solidFill>
                <a:srgbClr val="212529"/>
              </a:solidFill>
              <a:effectLst/>
              <a:latin typeface="Cambria" panose="02040503050406030204" pitchFamily="18" charset="0"/>
              <a:ea typeface="Cambria" panose="02040503050406030204" pitchFamily="18" charset="0"/>
            </a:endParaRPr>
          </a:p>
        </p:txBody>
      </p:sp>
      <p:sp>
        <p:nvSpPr>
          <p:cNvPr id="7" name="Rectangle 6"/>
          <p:cNvSpPr/>
          <p:nvPr/>
        </p:nvSpPr>
        <p:spPr>
          <a:xfrm>
            <a:off x="304797" y="4615716"/>
            <a:ext cx="11402291" cy="646331"/>
          </a:xfrm>
          <a:prstGeom prst="rect">
            <a:avLst/>
          </a:prstGeom>
        </p:spPr>
        <p:txBody>
          <a:bodyPr wrap="square">
            <a:spAutoFit/>
          </a:bodyPr>
          <a:lstStyle/>
          <a:p>
            <a:r>
              <a:rPr lang="en-US" b="1" dirty="0">
                <a:solidFill>
                  <a:srgbClr val="212529"/>
                </a:solidFill>
                <a:latin typeface="Cambria" panose="02040503050406030204" pitchFamily="18" charset="0"/>
                <a:ea typeface="Cambria" panose="02040503050406030204" pitchFamily="18" charset="0"/>
              </a:rPr>
              <a:t>Window class</a:t>
            </a:r>
          </a:p>
          <a:p>
            <a:r>
              <a:rPr lang="en-US" b="1" dirty="0">
                <a:solidFill>
                  <a:srgbClr val="212529"/>
                </a:solidFill>
                <a:latin typeface="Cambria" panose="02040503050406030204" pitchFamily="18" charset="0"/>
                <a:ea typeface="Cambria" panose="02040503050406030204" pitchFamily="18" charset="0"/>
              </a:rPr>
              <a:t>Window</a:t>
            </a:r>
            <a:r>
              <a:rPr lang="en-US" dirty="0">
                <a:solidFill>
                  <a:srgbClr val="212529"/>
                </a:solidFill>
                <a:latin typeface="Cambria" panose="02040503050406030204" pitchFamily="18" charset="0"/>
                <a:ea typeface="Cambria" panose="02040503050406030204" pitchFamily="18" charset="0"/>
              </a:rPr>
              <a:t> class creates a top level window. Window does not have borders and </a:t>
            </a:r>
            <a:r>
              <a:rPr lang="en-US" dirty="0" err="1">
                <a:solidFill>
                  <a:srgbClr val="212529"/>
                </a:solidFill>
                <a:latin typeface="Cambria" panose="02040503050406030204" pitchFamily="18" charset="0"/>
                <a:ea typeface="Cambria" panose="02040503050406030204" pitchFamily="18" charset="0"/>
              </a:rPr>
              <a:t>menubar</a:t>
            </a:r>
            <a:r>
              <a:rPr lang="en-US" dirty="0">
                <a:solidFill>
                  <a:srgbClr val="212529"/>
                </a:solidFill>
                <a:latin typeface="Cambria" panose="02040503050406030204" pitchFamily="18" charset="0"/>
                <a:ea typeface="Cambria" panose="02040503050406030204" pitchFamily="18" charset="0"/>
              </a:rPr>
              <a:t>.</a:t>
            </a:r>
            <a:endParaRPr lang="en-US"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69072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263236" y="856634"/>
            <a:ext cx="11513127" cy="2585323"/>
          </a:xfrm>
          <a:prstGeom prst="rect">
            <a:avLst/>
          </a:prstGeom>
        </p:spPr>
        <p:txBody>
          <a:bodyPr wrap="square">
            <a:spAutoFit/>
          </a:bodyPr>
          <a:lstStyle/>
          <a:p>
            <a:pPr algn="just">
              <a:lnSpc>
                <a:spcPct val="150000"/>
              </a:lnSpc>
            </a:pPr>
            <a:r>
              <a:rPr lang="en-US" b="1" dirty="0">
                <a:solidFill>
                  <a:srgbClr val="212529"/>
                </a:solidFill>
                <a:latin typeface="Cambria" panose="02040503050406030204" pitchFamily="18" charset="0"/>
                <a:ea typeface="Cambria" panose="02040503050406030204" pitchFamily="18" charset="0"/>
              </a:rPr>
              <a:t>Frame</a:t>
            </a:r>
          </a:p>
          <a:p>
            <a:pPr algn="just">
              <a:lnSpc>
                <a:spcPct val="150000"/>
              </a:lnSpc>
            </a:pPr>
            <a:r>
              <a:rPr lang="en-US" dirty="0">
                <a:solidFill>
                  <a:srgbClr val="212529"/>
                </a:solidFill>
                <a:latin typeface="Cambria" panose="02040503050406030204" pitchFamily="18" charset="0"/>
                <a:ea typeface="Cambria" panose="02040503050406030204" pitchFamily="18" charset="0"/>
              </a:rPr>
              <a:t>Frame is a subclass of </a:t>
            </a:r>
            <a:r>
              <a:rPr lang="en-US" b="1" dirty="0">
                <a:solidFill>
                  <a:srgbClr val="212529"/>
                </a:solidFill>
                <a:latin typeface="Cambria" panose="02040503050406030204" pitchFamily="18" charset="0"/>
                <a:ea typeface="Cambria" panose="02040503050406030204" pitchFamily="18" charset="0"/>
              </a:rPr>
              <a:t>Window</a:t>
            </a:r>
            <a:r>
              <a:rPr lang="en-US" dirty="0">
                <a:solidFill>
                  <a:srgbClr val="212529"/>
                </a:solidFill>
                <a:latin typeface="Cambria" panose="02040503050406030204" pitchFamily="18" charset="0"/>
                <a:ea typeface="Cambria" panose="02040503050406030204" pitchFamily="18" charset="0"/>
              </a:rPr>
              <a:t> and have resizing canvas. It is a container that contain several different components like button, title bar, </a:t>
            </a:r>
            <a:r>
              <a:rPr lang="en-US" dirty="0" err="1">
                <a:solidFill>
                  <a:srgbClr val="212529"/>
                </a:solidFill>
                <a:latin typeface="Cambria" panose="02040503050406030204" pitchFamily="18" charset="0"/>
                <a:ea typeface="Cambria" panose="02040503050406030204" pitchFamily="18" charset="0"/>
              </a:rPr>
              <a:t>textfield</a:t>
            </a:r>
            <a:r>
              <a:rPr lang="en-US" dirty="0">
                <a:solidFill>
                  <a:srgbClr val="212529"/>
                </a:solidFill>
                <a:latin typeface="Cambria" panose="02040503050406030204" pitchFamily="18" charset="0"/>
                <a:ea typeface="Cambria" panose="02040503050406030204" pitchFamily="18" charset="0"/>
              </a:rPr>
              <a:t>, label etc. In Java, most of the AWT applications are created using </a:t>
            </a:r>
            <a:r>
              <a:rPr lang="en-US" b="1" dirty="0">
                <a:solidFill>
                  <a:srgbClr val="212529"/>
                </a:solidFill>
                <a:latin typeface="Cambria" panose="02040503050406030204" pitchFamily="18" charset="0"/>
                <a:ea typeface="Cambria" panose="02040503050406030204" pitchFamily="18" charset="0"/>
              </a:rPr>
              <a:t>Frame</a:t>
            </a:r>
            <a:r>
              <a:rPr lang="en-US" dirty="0">
                <a:solidFill>
                  <a:srgbClr val="212529"/>
                </a:solidFill>
                <a:latin typeface="Cambria" panose="02040503050406030204" pitchFamily="18" charset="0"/>
                <a:ea typeface="Cambria" panose="02040503050406030204" pitchFamily="18" charset="0"/>
              </a:rPr>
              <a:t> window. Frame class has two different constructors</a:t>
            </a:r>
            <a:r>
              <a:rPr lang="en-US" dirty="0" smtClean="0">
                <a:solidFill>
                  <a:srgbClr val="212529"/>
                </a:solidFill>
                <a:latin typeface="Cambria" panose="02040503050406030204" pitchFamily="18" charset="0"/>
                <a:ea typeface="Cambria" panose="02040503050406030204" pitchFamily="18" charset="0"/>
              </a:rPr>
              <a:t>,</a:t>
            </a:r>
          </a:p>
          <a:p>
            <a:pPr algn="just">
              <a:lnSpc>
                <a:spcPct val="150000"/>
              </a:lnSpc>
            </a:pPr>
            <a:r>
              <a:rPr lang="en-US" dirty="0">
                <a:solidFill>
                  <a:srgbClr val="0070C0"/>
                </a:solidFill>
                <a:latin typeface="Cambria" panose="02040503050406030204" pitchFamily="18" charset="0"/>
                <a:ea typeface="Cambria" panose="02040503050406030204" pitchFamily="18" charset="0"/>
              </a:rPr>
              <a:t>Frame() throws </a:t>
            </a:r>
            <a:r>
              <a:rPr lang="en-US" dirty="0" err="1">
                <a:solidFill>
                  <a:srgbClr val="0070C0"/>
                </a:solidFill>
                <a:latin typeface="Cambria" panose="02040503050406030204" pitchFamily="18" charset="0"/>
                <a:ea typeface="Cambria" panose="02040503050406030204" pitchFamily="18" charset="0"/>
              </a:rPr>
              <a:t>HeadlessException</a:t>
            </a:r>
            <a:endParaRPr lang="en-US" dirty="0">
              <a:solidFill>
                <a:srgbClr val="0070C0"/>
              </a:solidFill>
              <a:latin typeface="Cambria" panose="02040503050406030204" pitchFamily="18" charset="0"/>
              <a:ea typeface="Cambria" panose="02040503050406030204" pitchFamily="18" charset="0"/>
            </a:endParaRPr>
          </a:p>
          <a:p>
            <a:pPr algn="just">
              <a:lnSpc>
                <a:spcPct val="150000"/>
              </a:lnSpc>
            </a:pPr>
            <a:r>
              <a:rPr lang="en-US" dirty="0">
                <a:solidFill>
                  <a:srgbClr val="0070C0"/>
                </a:solidFill>
                <a:latin typeface="Cambria" panose="02040503050406030204" pitchFamily="18" charset="0"/>
                <a:ea typeface="Cambria" panose="02040503050406030204" pitchFamily="18" charset="0"/>
              </a:rPr>
              <a:t>Frame(String title) throws </a:t>
            </a:r>
            <a:r>
              <a:rPr lang="en-US" dirty="0" err="1">
                <a:solidFill>
                  <a:srgbClr val="0070C0"/>
                </a:solidFill>
                <a:latin typeface="Cambria" panose="02040503050406030204" pitchFamily="18" charset="0"/>
                <a:ea typeface="Cambria" panose="02040503050406030204" pitchFamily="18" charset="0"/>
              </a:rPr>
              <a:t>HeadlessException</a:t>
            </a:r>
            <a:endParaRPr lang="en-US" b="0" i="0" dirty="0">
              <a:solidFill>
                <a:srgbClr val="0070C0"/>
              </a:solidFill>
              <a:effectLst/>
              <a:latin typeface="Cambria" panose="02040503050406030204" pitchFamily="18" charset="0"/>
              <a:ea typeface="Cambria" panose="02040503050406030204" pitchFamily="18" charset="0"/>
            </a:endParaRPr>
          </a:p>
        </p:txBody>
      </p:sp>
      <p:sp>
        <p:nvSpPr>
          <p:cNvPr id="5" name="Rectangle 4"/>
          <p:cNvSpPr/>
          <p:nvPr/>
        </p:nvSpPr>
        <p:spPr>
          <a:xfrm>
            <a:off x="263236" y="3698426"/>
            <a:ext cx="6096000" cy="1702967"/>
          </a:xfrm>
          <a:prstGeom prst="rect">
            <a:avLst/>
          </a:prstGeom>
        </p:spPr>
        <p:txBody>
          <a:bodyPr>
            <a:spAutoFit/>
          </a:bodyPr>
          <a:lstStyle/>
          <a:p>
            <a:pPr>
              <a:lnSpc>
                <a:spcPct val="150000"/>
              </a:lnSpc>
            </a:pPr>
            <a:r>
              <a:rPr lang="en-US" b="1" dirty="0">
                <a:solidFill>
                  <a:srgbClr val="212529"/>
                </a:solidFill>
                <a:latin typeface="Cambria" panose="02040503050406030204" pitchFamily="18" charset="0"/>
                <a:ea typeface="Cambria" panose="02040503050406030204" pitchFamily="18" charset="0"/>
              </a:rPr>
              <a:t>Creating a Frame</a:t>
            </a:r>
          </a:p>
          <a:p>
            <a:pPr>
              <a:lnSpc>
                <a:spcPct val="150000"/>
              </a:lnSpc>
            </a:pPr>
            <a:r>
              <a:rPr lang="en-US" dirty="0">
                <a:solidFill>
                  <a:srgbClr val="212529"/>
                </a:solidFill>
                <a:latin typeface="Cambria" panose="02040503050406030204" pitchFamily="18" charset="0"/>
                <a:ea typeface="Cambria" panose="02040503050406030204" pitchFamily="18" charset="0"/>
              </a:rPr>
              <a:t>There are two ways to create a Frame. They are,</a:t>
            </a:r>
          </a:p>
          <a:p>
            <a:pPr>
              <a:lnSpc>
                <a:spcPct val="150000"/>
              </a:lnSpc>
              <a:buFont typeface="+mj-lt"/>
              <a:buAutoNum type="arabicPeriod"/>
            </a:pPr>
            <a:r>
              <a:rPr lang="en-US" dirty="0">
                <a:solidFill>
                  <a:srgbClr val="212529"/>
                </a:solidFill>
                <a:latin typeface="Cambria" panose="02040503050406030204" pitchFamily="18" charset="0"/>
                <a:ea typeface="Cambria" panose="02040503050406030204" pitchFamily="18" charset="0"/>
              </a:rPr>
              <a:t>By Instantiating Frame class</a:t>
            </a:r>
          </a:p>
          <a:p>
            <a:pPr>
              <a:lnSpc>
                <a:spcPct val="150000"/>
              </a:lnSpc>
              <a:buFont typeface="+mj-lt"/>
              <a:buAutoNum type="arabicPeriod"/>
            </a:pPr>
            <a:r>
              <a:rPr lang="en-US" dirty="0">
                <a:solidFill>
                  <a:srgbClr val="212529"/>
                </a:solidFill>
                <a:latin typeface="Cambria" panose="02040503050406030204" pitchFamily="18" charset="0"/>
                <a:ea typeface="Cambria" panose="02040503050406030204" pitchFamily="18" charset="0"/>
              </a:rPr>
              <a:t>By extending Frame class</a:t>
            </a:r>
            <a:endParaRPr lang="en-US"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19755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2778767" y="128258"/>
            <a:ext cx="6380529" cy="400110"/>
          </a:xfrm>
          <a:prstGeom prst="rect">
            <a:avLst/>
          </a:prstGeom>
        </p:spPr>
        <p:txBody>
          <a:bodyPr wrap="none">
            <a:spAutoFit/>
          </a:bodyPr>
          <a:lstStyle/>
          <a:p>
            <a:r>
              <a:rPr lang="en-US" sz="2000" b="1" dirty="0">
                <a:solidFill>
                  <a:srgbClr val="212529"/>
                </a:solidFill>
                <a:latin typeface="Cambria" panose="02040503050406030204" pitchFamily="18" charset="0"/>
                <a:ea typeface="Cambria" panose="02040503050406030204" pitchFamily="18" charset="0"/>
              </a:rPr>
              <a:t>Creating Frame Window by Instantiating Frame class</a:t>
            </a:r>
            <a:endParaRPr lang="en-US" sz="2000" b="1" i="0" dirty="0">
              <a:solidFill>
                <a:srgbClr val="212529"/>
              </a:solidFill>
              <a:effectLst/>
              <a:latin typeface="Cambria" panose="02040503050406030204" pitchFamily="18" charset="0"/>
              <a:ea typeface="Cambria" panose="02040503050406030204" pitchFamily="18" charset="0"/>
            </a:endParaRPr>
          </a:p>
        </p:txBody>
      </p:sp>
      <p:sp>
        <p:nvSpPr>
          <p:cNvPr id="3" name="Rectangle 2"/>
          <p:cNvSpPr/>
          <p:nvPr/>
        </p:nvSpPr>
        <p:spPr>
          <a:xfrm>
            <a:off x="683832" y="856634"/>
            <a:ext cx="6096000" cy="4801314"/>
          </a:xfrm>
          <a:prstGeom prst="rect">
            <a:avLst/>
          </a:prstGeom>
        </p:spPr>
        <p:txBody>
          <a:bodyPr>
            <a:spAutoFit/>
          </a:bodyPr>
          <a:lstStyle/>
          <a:p>
            <a:r>
              <a:rPr lang="en-US" dirty="0"/>
              <a:t>import </a:t>
            </a:r>
            <a:r>
              <a:rPr lang="en-US" dirty="0" err="1"/>
              <a:t>java.awt</a:t>
            </a:r>
            <a:r>
              <a:rPr lang="en-US" dirty="0"/>
              <a:t>.*;</a:t>
            </a:r>
          </a:p>
          <a:p>
            <a:r>
              <a:rPr lang="en-US" dirty="0"/>
              <a:t>public class </a:t>
            </a:r>
            <a:r>
              <a:rPr lang="en-US" dirty="0" err="1"/>
              <a:t>Testawt</a:t>
            </a:r>
            <a:endParaRPr lang="en-US" dirty="0"/>
          </a:p>
          <a:p>
            <a:r>
              <a:rPr lang="en-US" dirty="0"/>
              <a:t>{</a:t>
            </a:r>
          </a:p>
          <a:p>
            <a:r>
              <a:rPr lang="en-US" dirty="0"/>
              <a:t>  </a:t>
            </a:r>
            <a:r>
              <a:rPr lang="en-US" dirty="0" err="1"/>
              <a:t>Testawt</a:t>
            </a:r>
            <a:r>
              <a:rPr lang="en-US" dirty="0"/>
              <a:t>()</a:t>
            </a:r>
          </a:p>
          <a:p>
            <a:r>
              <a:rPr lang="en-US" dirty="0"/>
              <a:t>  {</a:t>
            </a:r>
          </a:p>
          <a:p>
            <a:r>
              <a:rPr lang="en-US" dirty="0"/>
              <a:t>    Frame </a:t>
            </a:r>
            <a:r>
              <a:rPr lang="en-US" dirty="0" err="1"/>
              <a:t>fm</a:t>
            </a:r>
            <a:r>
              <a:rPr lang="en-US" dirty="0"/>
              <a:t>=new Frame();    //Creating a frame</a:t>
            </a:r>
          </a:p>
          <a:p>
            <a:r>
              <a:rPr lang="en-US" dirty="0"/>
              <a:t>    Label </a:t>
            </a:r>
            <a:r>
              <a:rPr lang="en-US" dirty="0" err="1"/>
              <a:t>lb</a:t>
            </a:r>
            <a:r>
              <a:rPr lang="en-US" dirty="0"/>
              <a:t> = new Label("welcome to java graphics");   //Creating a label</a:t>
            </a:r>
          </a:p>
          <a:p>
            <a:r>
              <a:rPr lang="en-US" dirty="0"/>
              <a:t>    </a:t>
            </a:r>
            <a:r>
              <a:rPr lang="en-US" dirty="0" err="1"/>
              <a:t>fm.add</a:t>
            </a:r>
            <a:r>
              <a:rPr lang="en-US" dirty="0"/>
              <a:t>(</a:t>
            </a:r>
            <a:r>
              <a:rPr lang="en-US" dirty="0" err="1"/>
              <a:t>lb</a:t>
            </a:r>
            <a:r>
              <a:rPr lang="en-US" dirty="0"/>
              <a:t>);                  //adding label to the frame</a:t>
            </a:r>
          </a:p>
          <a:p>
            <a:r>
              <a:rPr lang="en-US" dirty="0"/>
              <a:t>    </a:t>
            </a:r>
            <a:r>
              <a:rPr lang="en-US" dirty="0" err="1"/>
              <a:t>fm.setSize</a:t>
            </a:r>
            <a:r>
              <a:rPr lang="en-US" dirty="0"/>
              <a:t>(300, 300);   //setting frame size.</a:t>
            </a:r>
          </a:p>
          <a:p>
            <a:r>
              <a:rPr lang="en-US" dirty="0"/>
              <a:t>    </a:t>
            </a:r>
            <a:r>
              <a:rPr lang="en-US" dirty="0" err="1"/>
              <a:t>fm.setVisible</a:t>
            </a:r>
            <a:r>
              <a:rPr lang="en-US" dirty="0"/>
              <a:t>(true);     //set frame </a:t>
            </a:r>
            <a:r>
              <a:rPr lang="en-US" dirty="0" err="1"/>
              <a:t>visibilty</a:t>
            </a:r>
            <a:r>
              <a:rPr lang="en-US" dirty="0"/>
              <a:t> true</a:t>
            </a:r>
          </a:p>
          <a:p>
            <a:r>
              <a:rPr lang="en-US" dirty="0"/>
              <a:t>  }</a:t>
            </a:r>
          </a:p>
          <a:p>
            <a:r>
              <a:rPr lang="en-US" dirty="0"/>
              <a:t>  public static void main(String </a:t>
            </a:r>
            <a:r>
              <a:rPr lang="en-US" dirty="0" err="1"/>
              <a:t>args</a:t>
            </a:r>
            <a:r>
              <a:rPr lang="en-US" dirty="0"/>
              <a:t>[])</a:t>
            </a:r>
          </a:p>
          <a:p>
            <a:r>
              <a:rPr lang="en-US" dirty="0"/>
              <a:t>  {</a:t>
            </a:r>
          </a:p>
          <a:p>
            <a:r>
              <a:rPr lang="en-US" dirty="0"/>
              <a:t>    </a:t>
            </a:r>
            <a:r>
              <a:rPr lang="en-US" dirty="0" err="1"/>
              <a:t>Testawt</a:t>
            </a:r>
            <a:r>
              <a:rPr lang="en-US" dirty="0"/>
              <a:t> ta = new </a:t>
            </a:r>
            <a:r>
              <a:rPr lang="en-US" dirty="0" err="1"/>
              <a:t>Testawt</a:t>
            </a:r>
            <a:r>
              <a:rPr lang="en-US" dirty="0"/>
              <a:t>();</a:t>
            </a:r>
          </a:p>
          <a:p>
            <a:r>
              <a:rPr lang="en-US" dirty="0"/>
              <a:t>  }</a:t>
            </a:r>
          </a:p>
          <a:p>
            <a:r>
              <a:rPr lang="en-US" dirty="0"/>
              <a:t>}</a:t>
            </a:r>
          </a:p>
        </p:txBody>
      </p:sp>
      <p:pic>
        <p:nvPicPr>
          <p:cNvPr id="5" name="Picture 4"/>
          <p:cNvPicPr>
            <a:picLocks noChangeAspect="1"/>
          </p:cNvPicPr>
          <p:nvPr/>
        </p:nvPicPr>
        <p:blipFill>
          <a:blip r:embed="rId3"/>
          <a:stretch>
            <a:fillRect/>
          </a:stretch>
        </p:blipFill>
        <p:spPr>
          <a:xfrm>
            <a:off x="6317673" y="856634"/>
            <a:ext cx="5264727" cy="5183948"/>
          </a:xfrm>
          <a:prstGeom prst="rect">
            <a:avLst/>
          </a:prstGeom>
        </p:spPr>
      </p:pic>
    </p:spTree>
    <p:extLst>
      <p:ext uri="{BB962C8B-B14F-4D97-AF65-F5344CB8AC3E}">
        <p14:creationId xmlns:p14="http://schemas.microsoft.com/office/powerpoint/2010/main" val="3402641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ChangeArrowheads="1"/>
          </p:cNvSpPr>
          <p:nvPr/>
        </p:nvSpPr>
        <p:spPr bwMode="auto">
          <a:xfrm>
            <a:off x="3584576" y="2641601"/>
            <a:ext cx="4989513"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4000">
              <a:solidFill>
                <a:schemeClr val="accent2"/>
              </a:solidFill>
              <a:latin typeface="Comic Sans MS" panose="030F0702030302020204" pitchFamily="66" charset="0"/>
            </a:endParaRPr>
          </a:p>
        </p:txBody>
      </p:sp>
      <p:sp>
        <p:nvSpPr>
          <p:cNvPr id="5" name="Rectangle 4"/>
          <p:cNvSpPr/>
          <p:nvPr/>
        </p:nvSpPr>
        <p:spPr>
          <a:xfrm>
            <a:off x="1288473" y="896759"/>
            <a:ext cx="9351818" cy="3801041"/>
          </a:xfrm>
          <a:prstGeom prst="rect">
            <a:avLst/>
          </a:prstGeom>
        </p:spPr>
        <p:txBody>
          <a:bodyPr wrap="square">
            <a:spAutoFit/>
          </a:bodyPr>
          <a:lstStyle/>
          <a:p>
            <a:pPr>
              <a:lnSpc>
                <a:spcPct val="150000"/>
              </a:lnSpc>
              <a:spcAft>
                <a:spcPts val="600"/>
              </a:spcAft>
            </a:pPr>
            <a:r>
              <a:rPr lang="en-US" b="1" u="sng" dirty="0" smtClean="0">
                <a:latin typeface="Cambria" panose="02040503050406030204" pitchFamily="18" charset="0"/>
                <a:ea typeface="Calibri" panose="020F0502020204030204" pitchFamily="34" charset="0"/>
                <a:cs typeface="Times New Roman" panose="02020603050405020304" pitchFamily="18" charset="0"/>
              </a:rPr>
              <a:t>Course Objectives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600"/>
              </a:spcAft>
              <a:buFont typeface="Symbol" panose="05050102010706020507" pitchFamily="18" charset="2"/>
              <a:buChar char=""/>
            </a:pPr>
            <a:r>
              <a:rPr lang="en-IN" dirty="0">
                <a:solidFill>
                  <a:srgbClr val="000000"/>
                </a:solidFill>
                <a:latin typeface="Cambria" panose="02040503050406030204" pitchFamily="18" charset="0"/>
                <a:ea typeface="Calibri" panose="020F0502020204030204" pitchFamily="34" charset="0"/>
                <a:cs typeface="Times New Roman" panose="02020603050405020304" pitchFamily="18" charset="0"/>
              </a:rPr>
              <a:t>Understand fundamentals of programming such as variables, conditional and iterative execution, methods, etc.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600"/>
              </a:spcAft>
              <a:buFont typeface="Symbol" panose="05050102010706020507" pitchFamily="18" charset="2"/>
              <a:buChar char=""/>
            </a:pPr>
            <a:r>
              <a:rPr lang="en-IN" dirty="0">
                <a:solidFill>
                  <a:srgbClr val="000000"/>
                </a:solidFill>
                <a:latin typeface="Cambria" panose="02040503050406030204" pitchFamily="18" charset="0"/>
                <a:ea typeface="Calibri" panose="020F0502020204030204" pitchFamily="34" charset="0"/>
                <a:cs typeface="Times New Roman" panose="02020603050405020304" pitchFamily="18" charset="0"/>
              </a:rPr>
              <a:t>Understand fundamentals of object-oriented programming in Java, including defining classes, invoking methods, using class libraries, etc.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600"/>
              </a:spcAft>
              <a:buFont typeface="Symbol" panose="05050102010706020507" pitchFamily="18" charset="2"/>
              <a:buChar char=""/>
            </a:pPr>
            <a:r>
              <a:rPr lang="en-IN" dirty="0">
                <a:solidFill>
                  <a:srgbClr val="000000"/>
                </a:solidFill>
                <a:latin typeface="Cambria" panose="02040503050406030204" pitchFamily="18" charset="0"/>
                <a:ea typeface="Calibri" panose="020F0502020204030204" pitchFamily="34" charset="0"/>
                <a:cs typeface="Times New Roman" panose="02020603050405020304" pitchFamily="18" charset="0"/>
              </a:rPr>
              <a:t>Be aware of the important topics and principles of software development.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600"/>
              </a:spcAft>
              <a:buFont typeface="Symbol" panose="05050102010706020507" pitchFamily="18" charset="2"/>
              <a:buChar char=""/>
            </a:pPr>
            <a:r>
              <a:rPr lang="en-IN" dirty="0">
                <a:solidFill>
                  <a:srgbClr val="000000"/>
                </a:solidFill>
                <a:latin typeface="Cambria" panose="02040503050406030204" pitchFamily="18" charset="0"/>
                <a:ea typeface="Calibri" panose="020F0502020204030204" pitchFamily="34" charset="0"/>
                <a:cs typeface="Times New Roman" panose="02020603050405020304" pitchFamily="18" charset="0"/>
              </a:rPr>
              <a:t>Have the ability to write a computer program to solve specified problems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600"/>
              </a:spcAft>
              <a:buFont typeface="Symbol" panose="05050102010706020507" pitchFamily="18" charset="2"/>
              <a:buChar char=""/>
            </a:pPr>
            <a:r>
              <a:rPr lang="en-IN" dirty="0">
                <a:solidFill>
                  <a:srgbClr val="000000"/>
                </a:solidFill>
                <a:latin typeface="Cambria" panose="02040503050406030204" pitchFamily="18" charset="0"/>
                <a:ea typeface="Calibri" panose="020F0502020204030204" pitchFamily="34" charset="0"/>
                <a:cs typeface="Times New Roman" panose="02020603050405020304" pitchFamily="18" charset="0"/>
              </a:rPr>
              <a:t>Be able to use the Java SDK environment to create, debug and run simple Java programs.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4275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3272608" y="58985"/>
            <a:ext cx="5987280" cy="400110"/>
          </a:xfrm>
          <a:prstGeom prst="rect">
            <a:avLst/>
          </a:prstGeom>
        </p:spPr>
        <p:txBody>
          <a:bodyPr wrap="none">
            <a:spAutoFit/>
          </a:bodyPr>
          <a:lstStyle/>
          <a:p>
            <a:r>
              <a:rPr lang="en-US" sz="2000" b="1" dirty="0">
                <a:solidFill>
                  <a:srgbClr val="212529"/>
                </a:solidFill>
                <a:latin typeface="Cambria" panose="02040503050406030204" pitchFamily="18" charset="0"/>
                <a:ea typeface="Cambria" panose="02040503050406030204" pitchFamily="18" charset="0"/>
              </a:rPr>
              <a:t>Creating Frame window by extending Frame class</a:t>
            </a:r>
            <a:endParaRPr lang="en-US" sz="2000" b="1" i="0" dirty="0">
              <a:solidFill>
                <a:srgbClr val="212529"/>
              </a:solidFill>
              <a:effectLst/>
              <a:latin typeface="Cambria" panose="02040503050406030204" pitchFamily="18" charset="0"/>
              <a:ea typeface="Cambria" panose="02040503050406030204" pitchFamily="18" charset="0"/>
            </a:endParaRPr>
          </a:p>
        </p:txBody>
      </p:sp>
      <p:sp>
        <p:nvSpPr>
          <p:cNvPr id="3" name="Rectangle 2"/>
          <p:cNvSpPr/>
          <p:nvPr/>
        </p:nvSpPr>
        <p:spPr>
          <a:xfrm>
            <a:off x="536391" y="554142"/>
            <a:ext cx="6608618" cy="5909310"/>
          </a:xfrm>
          <a:prstGeom prst="rect">
            <a:avLst/>
          </a:prstGeom>
        </p:spPr>
        <p:txBody>
          <a:bodyPr wrap="square">
            <a:spAutoFit/>
          </a:bodyPr>
          <a:lstStyle/>
          <a:p>
            <a:r>
              <a:rPr lang="en-US" dirty="0"/>
              <a:t>package </a:t>
            </a:r>
            <a:r>
              <a:rPr lang="en-US" dirty="0" err="1"/>
              <a:t>testawt</a:t>
            </a:r>
            <a:r>
              <a:rPr lang="en-US" dirty="0"/>
              <a:t>;</a:t>
            </a:r>
          </a:p>
          <a:p>
            <a:r>
              <a:rPr lang="en-US" dirty="0" smtClean="0"/>
              <a:t>import </a:t>
            </a:r>
            <a:r>
              <a:rPr lang="en-US" dirty="0" err="1"/>
              <a:t>java.awt</a:t>
            </a:r>
            <a:r>
              <a:rPr lang="en-US" dirty="0"/>
              <a:t>.*;</a:t>
            </a:r>
          </a:p>
          <a:p>
            <a:r>
              <a:rPr lang="en-US" dirty="0"/>
              <a:t>import </a:t>
            </a:r>
            <a:r>
              <a:rPr lang="en-US" dirty="0" err="1"/>
              <a:t>java.awt.event</a:t>
            </a:r>
            <a:r>
              <a:rPr lang="en-US" dirty="0"/>
              <a:t>.*;</a:t>
            </a:r>
          </a:p>
          <a:p>
            <a:endParaRPr lang="en-US" dirty="0"/>
          </a:p>
          <a:p>
            <a:r>
              <a:rPr lang="en-US" dirty="0"/>
              <a:t>public class </a:t>
            </a:r>
            <a:r>
              <a:rPr lang="en-US" dirty="0" err="1"/>
              <a:t>Testawt</a:t>
            </a:r>
            <a:r>
              <a:rPr lang="en-US" dirty="0"/>
              <a:t> extends Frame</a:t>
            </a:r>
          </a:p>
          <a:p>
            <a:r>
              <a:rPr lang="en-US" dirty="0"/>
              <a:t>{</a:t>
            </a:r>
          </a:p>
          <a:p>
            <a:r>
              <a:rPr lang="en-US" dirty="0"/>
              <a:t>    public </a:t>
            </a:r>
            <a:r>
              <a:rPr lang="en-US" dirty="0" err="1"/>
              <a:t>Testawt</a:t>
            </a:r>
            <a:r>
              <a:rPr lang="en-US" dirty="0"/>
              <a:t>()</a:t>
            </a:r>
          </a:p>
          <a:p>
            <a:r>
              <a:rPr lang="en-US" dirty="0"/>
              <a:t>    {</a:t>
            </a:r>
          </a:p>
          <a:p>
            <a:r>
              <a:rPr lang="en-US" dirty="0"/>
              <a:t>        Button </a:t>
            </a:r>
            <a:r>
              <a:rPr lang="en-US" dirty="0" err="1"/>
              <a:t>btn</a:t>
            </a:r>
            <a:r>
              <a:rPr lang="en-US" dirty="0"/>
              <a:t>=new Button("Hello World");</a:t>
            </a:r>
          </a:p>
          <a:p>
            <a:r>
              <a:rPr lang="en-US" dirty="0"/>
              <a:t>        add(</a:t>
            </a:r>
            <a:r>
              <a:rPr lang="en-US" dirty="0" err="1"/>
              <a:t>btn</a:t>
            </a:r>
            <a:r>
              <a:rPr lang="en-US" dirty="0"/>
              <a:t>); 		//adding a new Button.</a:t>
            </a:r>
          </a:p>
          <a:p>
            <a:r>
              <a:rPr lang="en-US" dirty="0"/>
              <a:t>        </a:t>
            </a:r>
            <a:r>
              <a:rPr lang="en-US" dirty="0" err="1"/>
              <a:t>setSize</a:t>
            </a:r>
            <a:r>
              <a:rPr lang="en-US" dirty="0"/>
              <a:t>(400, 500);        //setting size.</a:t>
            </a:r>
          </a:p>
          <a:p>
            <a:r>
              <a:rPr lang="en-US" dirty="0"/>
              <a:t>        </a:t>
            </a:r>
            <a:r>
              <a:rPr lang="en-US" dirty="0" err="1"/>
              <a:t>setTitle</a:t>
            </a:r>
            <a:r>
              <a:rPr lang="en-US" dirty="0"/>
              <a:t>("</a:t>
            </a:r>
            <a:r>
              <a:rPr lang="en-US" dirty="0" err="1"/>
              <a:t>StudyTonight</a:t>
            </a:r>
            <a:r>
              <a:rPr lang="en-US" dirty="0"/>
              <a:t>");  //setting title.</a:t>
            </a:r>
          </a:p>
          <a:p>
            <a:r>
              <a:rPr lang="en-US" dirty="0"/>
              <a:t>        </a:t>
            </a:r>
            <a:r>
              <a:rPr lang="en-US" dirty="0" err="1"/>
              <a:t>setLayout</a:t>
            </a:r>
            <a:r>
              <a:rPr lang="en-US" dirty="0"/>
              <a:t>(new </a:t>
            </a:r>
            <a:r>
              <a:rPr lang="en-US" dirty="0" err="1"/>
              <a:t>FlowLayout</a:t>
            </a:r>
            <a:r>
              <a:rPr lang="en-US" dirty="0"/>
              <a:t>());	 //set default layout for frame.</a:t>
            </a:r>
          </a:p>
          <a:p>
            <a:r>
              <a:rPr lang="en-US" dirty="0"/>
              <a:t>        </a:t>
            </a:r>
            <a:r>
              <a:rPr lang="en-US" dirty="0" err="1"/>
              <a:t>setVisible</a:t>
            </a:r>
            <a:r>
              <a:rPr lang="en-US" dirty="0"/>
              <a:t>(true);           //set frame </a:t>
            </a:r>
            <a:r>
              <a:rPr lang="en-US" dirty="0" err="1"/>
              <a:t>visibilty</a:t>
            </a:r>
            <a:r>
              <a:rPr lang="en-US" dirty="0"/>
              <a:t> true.</a:t>
            </a:r>
          </a:p>
          <a:p>
            <a:r>
              <a:rPr lang="en-US" dirty="0"/>
              <a:t>    }</a:t>
            </a:r>
          </a:p>
          <a:p>
            <a:r>
              <a:rPr lang="en-US" dirty="0" smtClean="0"/>
              <a:t>    </a:t>
            </a:r>
            <a:r>
              <a:rPr lang="en-US" dirty="0"/>
              <a:t>public static void main (String[] </a:t>
            </a:r>
            <a:r>
              <a:rPr lang="en-US" dirty="0" err="1"/>
              <a:t>args</a:t>
            </a:r>
            <a:r>
              <a:rPr lang="en-US" dirty="0"/>
              <a:t>)</a:t>
            </a:r>
          </a:p>
          <a:p>
            <a:r>
              <a:rPr lang="en-US" dirty="0"/>
              <a:t>    {</a:t>
            </a:r>
          </a:p>
          <a:p>
            <a:r>
              <a:rPr lang="en-US" dirty="0"/>
              <a:t>        </a:t>
            </a:r>
            <a:r>
              <a:rPr lang="en-US" dirty="0" err="1"/>
              <a:t>Testawt</a:t>
            </a:r>
            <a:r>
              <a:rPr lang="en-US" dirty="0"/>
              <a:t> ta = new </a:t>
            </a:r>
            <a:r>
              <a:rPr lang="en-US" dirty="0" err="1"/>
              <a:t>Testawt</a:t>
            </a:r>
            <a:r>
              <a:rPr lang="en-US" dirty="0"/>
              <a:t>();   //creating a frame.</a:t>
            </a:r>
          </a:p>
          <a:p>
            <a:r>
              <a:rPr lang="en-US" dirty="0"/>
              <a:t>    }</a:t>
            </a:r>
          </a:p>
          <a:p>
            <a:r>
              <a:rPr lang="en-US" dirty="0"/>
              <a:t>}</a:t>
            </a:r>
          </a:p>
        </p:txBody>
      </p:sp>
      <p:pic>
        <p:nvPicPr>
          <p:cNvPr id="5" name="Picture 4"/>
          <p:cNvPicPr>
            <a:picLocks noChangeAspect="1"/>
          </p:cNvPicPr>
          <p:nvPr/>
        </p:nvPicPr>
        <p:blipFill>
          <a:blip r:embed="rId3"/>
          <a:stretch>
            <a:fillRect/>
          </a:stretch>
        </p:blipFill>
        <p:spPr>
          <a:xfrm>
            <a:off x="6676073" y="1137928"/>
            <a:ext cx="5055083" cy="4750254"/>
          </a:xfrm>
          <a:prstGeom prst="rect">
            <a:avLst/>
          </a:prstGeom>
        </p:spPr>
      </p:pic>
    </p:spTree>
    <p:extLst>
      <p:ext uri="{BB962C8B-B14F-4D97-AF65-F5344CB8AC3E}">
        <p14:creationId xmlns:p14="http://schemas.microsoft.com/office/powerpoint/2010/main" val="3635559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886690" y="856634"/>
            <a:ext cx="10695710" cy="3364960"/>
          </a:xfrm>
          <a:prstGeom prst="rect">
            <a:avLst/>
          </a:prstGeom>
        </p:spPr>
        <p:txBody>
          <a:bodyPr wrap="square">
            <a:spAutoFit/>
          </a:bodyPr>
          <a:lstStyle/>
          <a:p>
            <a:pPr algn="just">
              <a:lnSpc>
                <a:spcPct val="150000"/>
              </a:lnSpc>
            </a:pPr>
            <a:r>
              <a:rPr lang="en-US" b="1" dirty="0">
                <a:solidFill>
                  <a:srgbClr val="212529"/>
                </a:solidFill>
                <a:latin typeface="Cambria" panose="02040503050406030204" pitchFamily="18" charset="0"/>
                <a:ea typeface="Cambria" panose="02040503050406030204" pitchFamily="18" charset="0"/>
              </a:rPr>
              <a:t>Points to Remember:</a:t>
            </a:r>
          </a:p>
          <a:p>
            <a:pPr algn="just">
              <a:lnSpc>
                <a:spcPct val="150000"/>
              </a:lnSpc>
              <a:buFont typeface="+mj-lt"/>
              <a:buAutoNum type="arabicPeriod"/>
            </a:pPr>
            <a:r>
              <a:rPr lang="en-US" dirty="0">
                <a:solidFill>
                  <a:srgbClr val="212529"/>
                </a:solidFill>
                <a:latin typeface="Cambria" panose="02040503050406030204" pitchFamily="18" charset="0"/>
                <a:ea typeface="Cambria" panose="02040503050406030204" pitchFamily="18" charset="0"/>
              </a:rPr>
              <a:t>While creating a frame (either by instantiating or extending Frame class), Following two attributes are must for visibility of the frame:</a:t>
            </a:r>
          </a:p>
          <a:p>
            <a:pPr marL="742950" lvl="1" indent="-285750" algn="just">
              <a:lnSpc>
                <a:spcPct val="150000"/>
              </a:lnSpc>
              <a:buFont typeface="+mj-lt"/>
              <a:buAutoNum type="arabicPeriod"/>
            </a:pPr>
            <a:r>
              <a:rPr lang="en-US" b="1" dirty="0" err="1">
                <a:solidFill>
                  <a:srgbClr val="212529"/>
                </a:solidFill>
                <a:latin typeface="Cambria" panose="02040503050406030204" pitchFamily="18" charset="0"/>
                <a:ea typeface="Cambria" panose="02040503050406030204" pitchFamily="18" charset="0"/>
              </a:rPr>
              <a:t>setSize</a:t>
            </a:r>
            <a:r>
              <a:rPr lang="en-US" b="1" dirty="0">
                <a:solidFill>
                  <a:srgbClr val="212529"/>
                </a:solidFill>
                <a:latin typeface="Cambria" panose="02040503050406030204" pitchFamily="18" charset="0"/>
                <a:ea typeface="Cambria" panose="02040503050406030204" pitchFamily="18" charset="0"/>
              </a:rPr>
              <a:t>(</a:t>
            </a:r>
            <a:r>
              <a:rPr lang="en-US" b="1" dirty="0" err="1">
                <a:solidFill>
                  <a:srgbClr val="212529"/>
                </a:solidFill>
                <a:latin typeface="Cambria" panose="02040503050406030204" pitchFamily="18" charset="0"/>
                <a:ea typeface="Cambria" panose="02040503050406030204" pitchFamily="18" charset="0"/>
              </a:rPr>
              <a:t>int</a:t>
            </a:r>
            <a:r>
              <a:rPr lang="en-US" b="1" dirty="0">
                <a:solidFill>
                  <a:srgbClr val="212529"/>
                </a:solidFill>
                <a:latin typeface="Cambria" panose="02040503050406030204" pitchFamily="18" charset="0"/>
                <a:ea typeface="Cambria" panose="02040503050406030204" pitchFamily="18" charset="0"/>
              </a:rPr>
              <a:t> width, </a:t>
            </a:r>
            <a:r>
              <a:rPr lang="en-US" b="1" dirty="0" err="1">
                <a:solidFill>
                  <a:srgbClr val="212529"/>
                </a:solidFill>
                <a:latin typeface="Cambria" panose="02040503050406030204" pitchFamily="18" charset="0"/>
                <a:ea typeface="Cambria" panose="02040503050406030204" pitchFamily="18" charset="0"/>
              </a:rPr>
              <a:t>int</a:t>
            </a:r>
            <a:r>
              <a:rPr lang="en-US" b="1" dirty="0">
                <a:solidFill>
                  <a:srgbClr val="212529"/>
                </a:solidFill>
                <a:latin typeface="Cambria" panose="02040503050406030204" pitchFamily="18" charset="0"/>
                <a:ea typeface="Cambria" panose="02040503050406030204" pitchFamily="18" charset="0"/>
              </a:rPr>
              <a:t> height);</a:t>
            </a:r>
            <a:endParaRPr lang="en-US" dirty="0">
              <a:solidFill>
                <a:srgbClr val="212529"/>
              </a:solidFill>
              <a:latin typeface="Cambria" panose="02040503050406030204" pitchFamily="18" charset="0"/>
              <a:ea typeface="Cambria" panose="02040503050406030204" pitchFamily="18" charset="0"/>
            </a:endParaRPr>
          </a:p>
          <a:p>
            <a:pPr marL="742950" lvl="1" indent="-285750" algn="just">
              <a:lnSpc>
                <a:spcPct val="150000"/>
              </a:lnSpc>
              <a:buFont typeface="+mj-lt"/>
              <a:buAutoNum type="arabicPeriod"/>
            </a:pPr>
            <a:r>
              <a:rPr lang="en-US" b="1" dirty="0" err="1">
                <a:solidFill>
                  <a:srgbClr val="212529"/>
                </a:solidFill>
                <a:latin typeface="Cambria" panose="02040503050406030204" pitchFamily="18" charset="0"/>
                <a:ea typeface="Cambria" panose="02040503050406030204" pitchFamily="18" charset="0"/>
              </a:rPr>
              <a:t>setVisible</a:t>
            </a:r>
            <a:r>
              <a:rPr lang="en-US" b="1" dirty="0">
                <a:solidFill>
                  <a:srgbClr val="212529"/>
                </a:solidFill>
                <a:latin typeface="Cambria" panose="02040503050406030204" pitchFamily="18" charset="0"/>
                <a:ea typeface="Cambria" panose="02040503050406030204" pitchFamily="18" charset="0"/>
              </a:rPr>
              <a:t>(true);</a:t>
            </a:r>
            <a:endParaRPr lang="en-US" dirty="0">
              <a:solidFill>
                <a:srgbClr val="212529"/>
              </a:solidFill>
              <a:latin typeface="Cambria" panose="02040503050406030204" pitchFamily="18" charset="0"/>
              <a:ea typeface="Cambria" panose="02040503050406030204" pitchFamily="18" charset="0"/>
            </a:endParaRPr>
          </a:p>
          <a:p>
            <a:pPr algn="just">
              <a:lnSpc>
                <a:spcPct val="150000"/>
              </a:lnSpc>
              <a:buFont typeface="+mj-lt"/>
              <a:buAutoNum type="arabicPeriod"/>
            </a:pPr>
            <a:r>
              <a:rPr lang="en-US" dirty="0">
                <a:solidFill>
                  <a:srgbClr val="212529"/>
                </a:solidFill>
                <a:latin typeface="Cambria" panose="02040503050406030204" pitchFamily="18" charset="0"/>
                <a:ea typeface="Cambria" panose="02040503050406030204" pitchFamily="18" charset="0"/>
              </a:rPr>
              <a:t>When you create other components like Buttons, </a:t>
            </a:r>
            <a:r>
              <a:rPr lang="en-US" dirty="0" err="1">
                <a:solidFill>
                  <a:srgbClr val="212529"/>
                </a:solidFill>
                <a:latin typeface="Cambria" panose="02040503050406030204" pitchFamily="18" charset="0"/>
                <a:ea typeface="Cambria" panose="02040503050406030204" pitchFamily="18" charset="0"/>
              </a:rPr>
              <a:t>TextFields</a:t>
            </a:r>
            <a:r>
              <a:rPr lang="en-US" dirty="0">
                <a:solidFill>
                  <a:srgbClr val="212529"/>
                </a:solidFill>
                <a:latin typeface="Cambria" panose="02040503050406030204" pitchFamily="18" charset="0"/>
                <a:ea typeface="Cambria" panose="02040503050406030204" pitchFamily="18" charset="0"/>
              </a:rPr>
              <a:t>, etc. Then you need to add it to the frame by using the method - </a:t>
            </a:r>
            <a:r>
              <a:rPr lang="en-US" b="1" dirty="0">
                <a:solidFill>
                  <a:srgbClr val="212529"/>
                </a:solidFill>
                <a:latin typeface="Cambria" panose="02040503050406030204" pitchFamily="18" charset="0"/>
                <a:ea typeface="Cambria" panose="02040503050406030204" pitchFamily="18" charset="0"/>
              </a:rPr>
              <a:t>add(Component's Object);</a:t>
            </a:r>
            <a:endParaRPr lang="en-US" dirty="0">
              <a:solidFill>
                <a:srgbClr val="212529"/>
              </a:solidFill>
              <a:latin typeface="Cambria" panose="02040503050406030204" pitchFamily="18" charset="0"/>
              <a:ea typeface="Cambria" panose="02040503050406030204" pitchFamily="18" charset="0"/>
            </a:endParaRPr>
          </a:p>
          <a:p>
            <a:pPr algn="just">
              <a:lnSpc>
                <a:spcPct val="150000"/>
              </a:lnSpc>
              <a:buFont typeface="+mj-lt"/>
              <a:buAutoNum type="arabicPeriod"/>
            </a:pPr>
            <a:r>
              <a:rPr lang="en-US" dirty="0">
                <a:solidFill>
                  <a:srgbClr val="212529"/>
                </a:solidFill>
                <a:latin typeface="Cambria" panose="02040503050406030204" pitchFamily="18" charset="0"/>
                <a:ea typeface="Cambria" panose="02040503050406030204" pitchFamily="18" charset="0"/>
              </a:rPr>
              <a:t>You can add the following method also for resizing the frame - </a:t>
            </a:r>
            <a:r>
              <a:rPr lang="en-US" b="1" dirty="0" err="1">
                <a:solidFill>
                  <a:srgbClr val="212529"/>
                </a:solidFill>
                <a:latin typeface="Cambria" panose="02040503050406030204" pitchFamily="18" charset="0"/>
                <a:ea typeface="Cambria" panose="02040503050406030204" pitchFamily="18" charset="0"/>
              </a:rPr>
              <a:t>setResizable</a:t>
            </a:r>
            <a:r>
              <a:rPr lang="en-US" b="1" dirty="0">
                <a:solidFill>
                  <a:srgbClr val="212529"/>
                </a:solidFill>
                <a:latin typeface="Cambria" panose="02040503050406030204" pitchFamily="18" charset="0"/>
                <a:ea typeface="Cambria" panose="02040503050406030204" pitchFamily="18" charset="0"/>
              </a:rPr>
              <a:t>(true);</a:t>
            </a:r>
            <a:endParaRPr lang="en-US"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237928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683829" y="713747"/>
            <a:ext cx="11397335" cy="1200329"/>
          </a:xfrm>
          <a:prstGeom prst="rect">
            <a:avLst/>
          </a:prstGeom>
        </p:spPr>
        <p:txBody>
          <a:bodyPr wrap="square">
            <a:spAutoFit/>
          </a:bodyPr>
          <a:lstStyle/>
          <a:p>
            <a:pPr algn="just"/>
            <a:r>
              <a:rPr lang="en-US" b="1" dirty="0">
                <a:solidFill>
                  <a:srgbClr val="212529"/>
                </a:solidFill>
                <a:latin typeface="Cambria" panose="02040503050406030204" pitchFamily="18" charset="0"/>
                <a:ea typeface="Cambria" panose="02040503050406030204" pitchFamily="18" charset="0"/>
              </a:rPr>
              <a:t>AWT Button</a:t>
            </a:r>
          </a:p>
          <a:p>
            <a:pPr algn="just"/>
            <a:r>
              <a:rPr lang="en-US" dirty="0">
                <a:solidFill>
                  <a:srgbClr val="212529"/>
                </a:solidFill>
                <a:latin typeface="Cambria" panose="02040503050406030204" pitchFamily="18" charset="0"/>
                <a:ea typeface="Cambria" panose="02040503050406030204" pitchFamily="18" charset="0"/>
              </a:rPr>
              <a:t>In Java, AWT contains a Button Class. It is used for creating a labelled button which can perform an action.</a:t>
            </a:r>
          </a:p>
          <a:p>
            <a:pPr algn="just"/>
            <a:r>
              <a:rPr lang="en-US" dirty="0">
                <a:solidFill>
                  <a:srgbClr val="212529"/>
                </a:solidFill>
                <a:latin typeface="Cambria" panose="02040503050406030204" pitchFamily="18" charset="0"/>
                <a:ea typeface="Cambria" panose="02040503050406030204" pitchFamily="18" charset="0"/>
              </a:rPr>
              <a:t>AWT Button </a:t>
            </a:r>
            <a:r>
              <a:rPr lang="en-US" dirty="0" err="1">
                <a:solidFill>
                  <a:srgbClr val="212529"/>
                </a:solidFill>
                <a:latin typeface="Cambria" panose="02040503050406030204" pitchFamily="18" charset="0"/>
                <a:ea typeface="Cambria" panose="02040503050406030204" pitchFamily="18" charset="0"/>
              </a:rPr>
              <a:t>Classs</a:t>
            </a:r>
            <a:r>
              <a:rPr lang="en-US" dirty="0">
                <a:solidFill>
                  <a:srgbClr val="212529"/>
                </a:solidFill>
                <a:latin typeface="Cambria" panose="02040503050406030204" pitchFamily="18" charset="0"/>
                <a:ea typeface="Cambria" panose="02040503050406030204" pitchFamily="18" charset="0"/>
              </a:rPr>
              <a:t> Declaration:</a:t>
            </a:r>
          </a:p>
          <a:p>
            <a:pPr algn="just"/>
            <a:r>
              <a:rPr lang="en-US" b="1" dirty="0">
                <a:solidFill>
                  <a:srgbClr val="212529"/>
                </a:solidFill>
                <a:latin typeface="Cambria" panose="02040503050406030204" pitchFamily="18" charset="0"/>
                <a:ea typeface="Cambria" panose="02040503050406030204" pitchFamily="18" charset="0"/>
              </a:rPr>
              <a:t>public class Button extends Component implements Accessible</a:t>
            </a:r>
            <a:endParaRPr lang="en-US" b="1" i="0" dirty="0">
              <a:solidFill>
                <a:srgbClr val="212529"/>
              </a:solidFill>
              <a:effectLst/>
              <a:latin typeface="Cambria" panose="02040503050406030204" pitchFamily="18" charset="0"/>
              <a:ea typeface="Cambria" panose="02040503050406030204" pitchFamily="18" charset="0"/>
            </a:endParaRPr>
          </a:p>
        </p:txBody>
      </p:sp>
      <p:sp>
        <p:nvSpPr>
          <p:cNvPr id="3" name="Rectangle 2"/>
          <p:cNvSpPr/>
          <p:nvPr/>
        </p:nvSpPr>
        <p:spPr>
          <a:xfrm>
            <a:off x="683829" y="1914076"/>
            <a:ext cx="10538351" cy="369332"/>
          </a:xfrm>
          <a:prstGeom prst="rect">
            <a:avLst/>
          </a:prstGeom>
        </p:spPr>
        <p:txBody>
          <a:bodyPr wrap="square">
            <a:spAutoFit/>
          </a:bodyPr>
          <a:lstStyle/>
          <a:p>
            <a:r>
              <a:rPr lang="en-US" dirty="0">
                <a:solidFill>
                  <a:srgbClr val="212529"/>
                </a:solidFill>
                <a:latin typeface="system-ui"/>
              </a:rPr>
              <a:t>an example to create a button and it to the frame by providing coordinates.</a:t>
            </a:r>
            <a:endParaRPr lang="en-US" dirty="0"/>
          </a:p>
        </p:txBody>
      </p:sp>
      <p:sp>
        <p:nvSpPr>
          <p:cNvPr id="5" name="Rectangle 4"/>
          <p:cNvSpPr/>
          <p:nvPr/>
        </p:nvSpPr>
        <p:spPr>
          <a:xfrm>
            <a:off x="683829" y="2433899"/>
            <a:ext cx="6096000" cy="3970318"/>
          </a:xfrm>
          <a:prstGeom prst="rect">
            <a:avLst/>
          </a:prstGeom>
        </p:spPr>
        <p:txBody>
          <a:bodyPr>
            <a:spAutoFit/>
          </a:bodyPr>
          <a:lstStyle/>
          <a:p>
            <a:r>
              <a:rPr lang="en-US" dirty="0" smtClean="0"/>
              <a:t>import </a:t>
            </a:r>
            <a:r>
              <a:rPr lang="en-US" dirty="0" err="1"/>
              <a:t>java.awt</a:t>
            </a:r>
            <a:r>
              <a:rPr lang="en-US" dirty="0"/>
              <a:t>.*;  </a:t>
            </a:r>
          </a:p>
          <a:p>
            <a:r>
              <a:rPr lang="en-US" dirty="0"/>
              <a:t>public class ButtonDemo1</a:t>
            </a:r>
          </a:p>
          <a:p>
            <a:r>
              <a:rPr lang="en-US" dirty="0"/>
              <a:t>{  </a:t>
            </a:r>
          </a:p>
          <a:p>
            <a:r>
              <a:rPr lang="en-US" dirty="0"/>
              <a:t>public static void main(String[] </a:t>
            </a:r>
            <a:r>
              <a:rPr lang="en-US" dirty="0" err="1"/>
              <a:t>args</a:t>
            </a:r>
            <a:r>
              <a:rPr lang="en-US" dirty="0"/>
              <a:t>) </a:t>
            </a:r>
          </a:p>
          <a:p>
            <a:r>
              <a:rPr lang="en-US" dirty="0"/>
              <a:t>{  </a:t>
            </a:r>
          </a:p>
          <a:p>
            <a:r>
              <a:rPr lang="en-US" dirty="0"/>
              <a:t>    Frame f1=new Frame("</a:t>
            </a:r>
            <a:r>
              <a:rPr lang="en-US" dirty="0" err="1"/>
              <a:t>studytonight</a:t>
            </a:r>
            <a:r>
              <a:rPr lang="en-US" dirty="0"/>
              <a:t> ==&gt; Button Demo");  </a:t>
            </a:r>
          </a:p>
          <a:p>
            <a:r>
              <a:rPr lang="en-US" dirty="0"/>
              <a:t>    Button b1=new Button("Press Here");  </a:t>
            </a:r>
          </a:p>
          <a:p>
            <a:r>
              <a:rPr lang="en-US" dirty="0"/>
              <a:t>    b1.setBounds(80,200,80,50);  </a:t>
            </a:r>
          </a:p>
          <a:p>
            <a:r>
              <a:rPr lang="en-US" dirty="0"/>
              <a:t>    f1.add(b1);  </a:t>
            </a:r>
          </a:p>
          <a:p>
            <a:r>
              <a:rPr lang="en-US" dirty="0"/>
              <a:t>    f1.setSize(500,500);  </a:t>
            </a:r>
          </a:p>
          <a:p>
            <a:r>
              <a:rPr lang="en-US" dirty="0"/>
              <a:t>    f1.setLayout(null);  </a:t>
            </a:r>
          </a:p>
          <a:p>
            <a:r>
              <a:rPr lang="en-US" dirty="0"/>
              <a:t>    f1.setVisible(true);   </a:t>
            </a:r>
          </a:p>
          <a:p>
            <a:r>
              <a:rPr lang="en-US" dirty="0"/>
              <a:t>}  </a:t>
            </a:r>
          </a:p>
          <a:p>
            <a:r>
              <a:rPr lang="en-US" dirty="0" smtClean="0"/>
              <a:t>}</a:t>
            </a:r>
            <a:endParaRPr lang="en-US" dirty="0"/>
          </a:p>
        </p:txBody>
      </p:sp>
      <p:pic>
        <p:nvPicPr>
          <p:cNvPr id="7" name="Picture 6"/>
          <p:cNvPicPr>
            <a:picLocks noChangeAspect="1"/>
          </p:cNvPicPr>
          <p:nvPr/>
        </p:nvPicPr>
        <p:blipFill>
          <a:blip r:embed="rId3"/>
          <a:stretch>
            <a:fillRect/>
          </a:stretch>
        </p:blipFill>
        <p:spPr>
          <a:xfrm>
            <a:off x="7125565" y="2325501"/>
            <a:ext cx="4096615" cy="4042223"/>
          </a:xfrm>
          <a:prstGeom prst="rect">
            <a:avLst/>
          </a:prstGeom>
        </p:spPr>
      </p:pic>
    </p:spTree>
    <p:extLst>
      <p:ext uri="{BB962C8B-B14F-4D97-AF65-F5344CB8AC3E}">
        <p14:creationId xmlns:p14="http://schemas.microsoft.com/office/powerpoint/2010/main" val="15863147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1367664" y="117970"/>
            <a:ext cx="8953972" cy="1477328"/>
          </a:xfrm>
          <a:prstGeom prst="rect">
            <a:avLst/>
          </a:prstGeom>
        </p:spPr>
        <p:txBody>
          <a:bodyPr wrap="square">
            <a:spAutoFit/>
          </a:bodyPr>
          <a:lstStyle/>
          <a:p>
            <a:pPr algn="just"/>
            <a:r>
              <a:rPr lang="en-US" b="1" dirty="0">
                <a:solidFill>
                  <a:srgbClr val="212529"/>
                </a:solidFill>
                <a:latin typeface="system-ui"/>
              </a:rPr>
              <a:t>AWT Label</a:t>
            </a:r>
          </a:p>
          <a:p>
            <a:pPr algn="just"/>
            <a:r>
              <a:rPr lang="en-US" dirty="0">
                <a:solidFill>
                  <a:srgbClr val="212529"/>
                </a:solidFill>
                <a:latin typeface="system-ui"/>
              </a:rPr>
              <a:t>In Java, AWT contains a Label Class. It is used for placing text in a container. Only Single line text is allowed and the text can not be changed directly.</a:t>
            </a:r>
          </a:p>
          <a:p>
            <a:pPr algn="just"/>
            <a:r>
              <a:rPr lang="en-US" b="1" dirty="0">
                <a:solidFill>
                  <a:srgbClr val="212529"/>
                </a:solidFill>
                <a:latin typeface="system-ui"/>
              </a:rPr>
              <a:t>Label Declaration:</a:t>
            </a:r>
          </a:p>
          <a:p>
            <a:pPr algn="just"/>
            <a:r>
              <a:rPr lang="en-US" dirty="0">
                <a:solidFill>
                  <a:srgbClr val="212529"/>
                </a:solidFill>
                <a:latin typeface="system-ui"/>
              </a:rPr>
              <a:t>public class Label extends Component implements Accessible</a:t>
            </a:r>
            <a:endParaRPr lang="en-US" b="0" i="0" dirty="0">
              <a:solidFill>
                <a:srgbClr val="212529"/>
              </a:solidFill>
              <a:effectLst/>
              <a:latin typeface="system-ui"/>
            </a:endParaRPr>
          </a:p>
        </p:txBody>
      </p:sp>
      <p:sp>
        <p:nvSpPr>
          <p:cNvPr id="3" name="Rectangle 2"/>
          <p:cNvSpPr/>
          <p:nvPr/>
        </p:nvSpPr>
        <p:spPr>
          <a:xfrm>
            <a:off x="1382550" y="1528602"/>
            <a:ext cx="5686172" cy="369332"/>
          </a:xfrm>
          <a:prstGeom prst="rect">
            <a:avLst/>
          </a:prstGeom>
        </p:spPr>
        <p:txBody>
          <a:bodyPr wrap="none">
            <a:spAutoFit/>
          </a:bodyPr>
          <a:lstStyle/>
          <a:p>
            <a:r>
              <a:rPr lang="en-US" dirty="0">
                <a:solidFill>
                  <a:srgbClr val="212529"/>
                </a:solidFill>
                <a:latin typeface="system-ui"/>
              </a:rPr>
              <a:t>we are creating two labels to display text to the frame.</a:t>
            </a:r>
            <a:endParaRPr lang="en-US" dirty="0"/>
          </a:p>
        </p:txBody>
      </p:sp>
      <p:sp>
        <p:nvSpPr>
          <p:cNvPr id="5" name="Rectangle 4"/>
          <p:cNvSpPr/>
          <p:nvPr/>
        </p:nvSpPr>
        <p:spPr>
          <a:xfrm>
            <a:off x="1367664" y="1825665"/>
            <a:ext cx="6515572" cy="4801314"/>
          </a:xfrm>
          <a:prstGeom prst="rect">
            <a:avLst/>
          </a:prstGeom>
        </p:spPr>
        <p:txBody>
          <a:bodyPr wrap="square">
            <a:spAutoFit/>
          </a:bodyPr>
          <a:lstStyle/>
          <a:p>
            <a:r>
              <a:rPr lang="en-US" dirty="0" smtClean="0"/>
              <a:t>import </a:t>
            </a:r>
            <a:r>
              <a:rPr lang="en-US" dirty="0" err="1"/>
              <a:t>java.awt</a:t>
            </a:r>
            <a:r>
              <a:rPr lang="en-US" dirty="0"/>
              <a:t>.*;  </a:t>
            </a:r>
          </a:p>
          <a:p>
            <a:r>
              <a:rPr lang="en-US" dirty="0"/>
              <a:t>class LabelDemo1</a:t>
            </a:r>
          </a:p>
          <a:p>
            <a:r>
              <a:rPr lang="en-US" dirty="0"/>
              <a:t>{  </a:t>
            </a:r>
          </a:p>
          <a:p>
            <a:r>
              <a:rPr lang="en-US" dirty="0"/>
              <a:t>  public static void main(String </a:t>
            </a:r>
            <a:r>
              <a:rPr lang="en-US" dirty="0" err="1"/>
              <a:t>args</a:t>
            </a:r>
            <a:r>
              <a:rPr lang="en-US" dirty="0"/>
              <a:t>[])</a:t>
            </a:r>
          </a:p>
          <a:p>
            <a:r>
              <a:rPr lang="en-US" dirty="0"/>
              <a:t>  {     </a:t>
            </a:r>
          </a:p>
          <a:p>
            <a:r>
              <a:rPr lang="en-US" dirty="0"/>
              <a:t>    Frame </a:t>
            </a:r>
            <a:r>
              <a:rPr lang="en-US" dirty="0" err="1"/>
              <a:t>l_Frame</a:t>
            </a:r>
            <a:r>
              <a:rPr lang="en-US" dirty="0"/>
              <a:t>= new Frame</a:t>
            </a:r>
            <a:r>
              <a:rPr lang="en-US" dirty="0" smtClean="0"/>
              <a:t>(“RNBGU </a:t>
            </a:r>
            <a:r>
              <a:rPr lang="en-US" dirty="0"/>
              <a:t>==&gt; Label Demo");  </a:t>
            </a:r>
          </a:p>
          <a:p>
            <a:r>
              <a:rPr lang="en-US" dirty="0"/>
              <a:t>    Label lab1,lab2;  </a:t>
            </a:r>
          </a:p>
          <a:p>
            <a:r>
              <a:rPr lang="en-US" dirty="0"/>
              <a:t>    lab1=new Label("Welcome to </a:t>
            </a:r>
            <a:r>
              <a:rPr lang="en-US" dirty="0" smtClean="0"/>
              <a:t>RNBGU");  </a:t>
            </a:r>
            <a:endParaRPr lang="en-US" dirty="0"/>
          </a:p>
          <a:p>
            <a:r>
              <a:rPr lang="en-US" dirty="0"/>
              <a:t>    lab1.setBounds(50,50,200,30);  </a:t>
            </a:r>
          </a:p>
          <a:p>
            <a:r>
              <a:rPr lang="en-US" dirty="0"/>
              <a:t>    lab2=new Label("This Tutorial is of Java");  </a:t>
            </a:r>
          </a:p>
          <a:p>
            <a:r>
              <a:rPr lang="en-US" dirty="0"/>
              <a:t>    lab2.setBounds(50,100,200,30);  </a:t>
            </a:r>
          </a:p>
          <a:p>
            <a:r>
              <a:rPr lang="en-US" dirty="0" err="1"/>
              <a:t>l_Frame.add</a:t>
            </a:r>
            <a:r>
              <a:rPr lang="en-US" dirty="0"/>
              <a:t>(lab1); </a:t>
            </a:r>
          </a:p>
          <a:p>
            <a:r>
              <a:rPr lang="en-US" dirty="0" err="1"/>
              <a:t>l_Frame.add</a:t>
            </a:r>
            <a:r>
              <a:rPr lang="en-US" dirty="0"/>
              <a:t>(lab2);  </a:t>
            </a:r>
          </a:p>
          <a:p>
            <a:r>
              <a:rPr lang="en-US" dirty="0" err="1"/>
              <a:t>l_Frame.setSize</a:t>
            </a:r>
            <a:r>
              <a:rPr lang="en-US" dirty="0"/>
              <a:t>(500,500);  </a:t>
            </a:r>
          </a:p>
          <a:p>
            <a:r>
              <a:rPr lang="en-US" dirty="0" err="1"/>
              <a:t>l_Frame.setLayout</a:t>
            </a:r>
            <a:r>
              <a:rPr lang="en-US" dirty="0"/>
              <a:t>(null);  </a:t>
            </a:r>
          </a:p>
          <a:p>
            <a:r>
              <a:rPr lang="en-US" dirty="0" err="1"/>
              <a:t>l_Frame.setVisible</a:t>
            </a:r>
            <a:r>
              <a:rPr lang="en-US" dirty="0"/>
              <a:t>(true);  </a:t>
            </a:r>
          </a:p>
          <a:p>
            <a:r>
              <a:rPr lang="en-US" dirty="0"/>
              <a:t>}  </a:t>
            </a:r>
            <a:r>
              <a:rPr lang="en-US" dirty="0" smtClean="0"/>
              <a:t>}</a:t>
            </a:r>
            <a:endParaRPr lang="en-US" dirty="0"/>
          </a:p>
        </p:txBody>
      </p:sp>
    </p:spTree>
    <p:extLst>
      <p:ext uri="{BB962C8B-B14F-4D97-AF65-F5344CB8AC3E}">
        <p14:creationId xmlns:p14="http://schemas.microsoft.com/office/powerpoint/2010/main" val="4286069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1367664" y="117970"/>
            <a:ext cx="8792677" cy="1477328"/>
          </a:xfrm>
          <a:prstGeom prst="rect">
            <a:avLst/>
          </a:prstGeom>
        </p:spPr>
        <p:txBody>
          <a:bodyPr wrap="square">
            <a:spAutoFit/>
          </a:bodyPr>
          <a:lstStyle/>
          <a:p>
            <a:r>
              <a:rPr lang="en-US" b="1" dirty="0">
                <a:solidFill>
                  <a:srgbClr val="212529"/>
                </a:solidFill>
                <a:latin typeface="system-ui"/>
              </a:rPr>
              <a:t>AWT </a:t>
            </a:r>
            <a:r>
              <a:rPr lang="en-US" b="1" dirty="0" err="1">
                <a:solidFill>
                  <a:srgbClr val="212529"/>
                </a:solidFill>
                <a:latin typeface="system-ui"/>
              </a:rPr>
              <a:t>TextField</a:t>
            </a:r>
            <a:endParaRPr lang="en-US" b="1" dirty="0">
              <a:solidFill>
                <a:srgbClr val="212529"/>
              </a:solidFill>
              <a:latin typeface="system-ui"/>
            </a:endParaRPr>
          </a:p>
          <a:p>
            <a:r>
              <a:rPr lang="en-US" dirty="0">
                <a:solidFill>
                  <a:srgbClr val="212529"/>
                </a:solidFill>
                <a:latin typeface="system-ui"/>
              </a:rPr>
              <a:t>In Java, AWT contains </a:t>
            </a:r>
            <a:r>
              <a:rPr lang="en-US" dirty="0" err="1">
                <a:solidFill>
                  <a:srgbClr val="212529"/>
                </a:solidFill>
                <a:latin typeface="system-ui"/>
              </a:rPr>
              <a:t>aTextField</a:t>
            </a:r>
            <a:r>
              <a:rPr lang="en-US" dirty="0">
                <a:solidFill>
                  <a:srgbClr val="212529"/>
                </a:solidFill>
                <a:latin typeface="system-ui"/>
              </a:rPr>
              <a:t> Class. It is used for displaying single line text.</a:t>
            </a:r>
          </a:p>
          <a:p>
            <a:r>
              <a:rPr lang="en-US" dirty="0" err="1">
                <a:solidFill>
                  <a:srgbClr val="212529"/>
                </a:solidFill>
                <a:latin typeface="system-ui"/>
              </a:rPr>
              <a:t>TextField</a:t>
            </a:r>
            <a:r>
              <a:rPr lang="en-US" dirty="0">
                <a:solidFill>
                  <a:srgbClr val="212529"/>
                </a:solidFill>
                <a:latin typeface="system-ui"/>
              </a:rPr>
              <a:t> Declaration</a:t>
            </a:r>
            <a:r>
              <a:rPr lang="en-US" dirty="0" smtClean="0">
                <a:solidFill>
                  <a:srgbClr val="212529"/>
                </a:solidFill>
                <a:latin typeface="system-ui"/>
              </a:rPr>
              <a:t>:</a:t>
            </a:r>
          </a:p>
          <a:p>
            <a:endParaRPr lang="en-US" dirty="0">
              <a:solidFill>
                <a:srgbClr val="212529"/>
              </a:solidFill>
              <a:latin typeface="system-ui"/>
            </a:endParaRPr>
          </a:p>
          <a:p>
            <a:r>
              <a:rPr lang="en-US" b="1" dirty="0">
                <a:solidFill>
                  <a:srgbClr val="212529"/>
                </a:solidFill>
                <a:latin typeface="system-ui"/>
              </a:rPr>
              <a:t>public class </a:t>
            </a:r>
            <a:r>
              <a:rPr lang="en-US" b="1" dirty="0" err="1">
                <a:solidFill>
                  <a:srgbClr val="212529"/>
                </a:solidFill>
                <a:latin typeface="system-ui"/>
              </a:rPr>
              <a:t>TextField</a:t>
            </a:r>
            <a:r>
              <a:rPr lang="en-US" b="1" dirty="0">
                <a:solidFill>
                  <a:srgbClr val="212529"/>
                </a:solidFill>
                <a:latin typeface="system-ui"/>
              </a:rPr>
              <a:t> extends </a:t>
            </a:r>
            <a:r>
              <a:rPr lang="en-US" b="1" dirty="0" err="1">
                <a:solidFill>
                  <a:srgbClr val="212529"/>
                </a:solidFill>
                <a:latin typeface="system-ui"/>
              </a:rPr>
              <a:t>TextComponent</a:t>
            </a:r>
            <a:endParaRPr lang="en-US" b="1" i="0" dirty="0">
              <a:solidFill>
                <a:srgbClr val="212529"/>
              </a:solidFill>
              <a:effectLst/>
              <a:latin typeface="system-ui"/>
            </a:endParaRPr>
          </a:p>
        </p:txBody>
      </p:sp>
      <p:sp>
        <p:nvSpPr>
          <p:cNvPr id="3" name="Rectangle 2"/>
          <p:cNvSpPr/>
          <p:nvPr/>
        </p:nvSpPr>
        <p:spPr>
          <a:xfrm>
            <a:off x="1367664" y="1812846"/>
            <a:ext cx="6096000" cy="4524315"/>
          </a:xfrm>
          <a:prstGeom prst="rect">
            <a:avLst/>
          </a:prstGeom>
        </p:spPr>
        <p:txBody>
          <a:bodyPr>
            <a:spAutoFit/>
          </a:bodyPr>
          <a:lstStyle/>
          <a:p>
            <a:r>
              <a:rPr lang="en-US" dirty="0" smtClean="0"/>
              <a:t>import </a:t>
            </a:r>
            <a:r>
              <a:rPr lang="en-US" dirty="0" err="1"/>
              <a:t>java.awt</a:t>
            </a:r>
            <a:r>
              <a:rPr lang="en-US" dirty="0"/>
              <a:t>.*;  </a:t>
            </a:r>
          </a:p>
          <a:p>
            <a:r>
              <a:rPr lang="en-US" dirty="0"/>
              <a:t>class TextFieldDemo1{  </a:t>
            </a:r>
          </a:p>
          <a:p>
            <a:r>
              <a:rPr lang="en-US" dirty="0"/>
              <a:t>public static void main(String </a:t>
            </a:r>
            <a:r>
              <a:rPr lang="en-US" dirty="0" err="1"/>
              <a:t>args</a:t>
            </a:r>
            <a:r>
              <a:rPr lang="en-US" dirty="0"/>
              <a:t>[]){  </a:t>
            </a:r>
          </a:p>
          <a:p>
            <a:r>
              <a:rPr lang="en-US" dirty="0"/>
              <a:t>    Frame </a:t>
            </a:r>
            <a:r>
              <a:rPr lang="en-US" dirty="0" err="1"/>
              <a:t>TextF_f</a:t>
            </a:r>
            <a:r>
              <a:rPr lang="en-US" dirty="0"/>
              <a:t>= new Frame("</a:t>
            </a:r>
            <a:r>
              <a:rPr lang="en-US" dirty="0" err="1"/>
              <a:t>studytonight</a:t>
            </a:r>
            <a:r>
              <a:rPr lang="en-US" dirty="0"/>
              <a:t> ==&gt;</a:t>
            </a:r>
            <a:r>
              <a:rPr lang="en-US" dirty="0" err="1"/>
              <a:t>TextField</a:t>
            </a:r>
            <a:r>
              <a:rPr lang="en-US" dirty="0"/>
              <a:t>");  </a:t>
            </a:r>
          </a:p>
          <a:p>
            <a:r>
              <a:rPr lang="en-US" dirty="0" err="1"/>
              <a:t>TextField</a:t>
            </a:r>
            <a:r>
              <a:rPr lang="en-US" dirty="0"/>
              <a:t> text1,text2;  </a:t>
            </a:r>
          </a:p>
          <a:p>
            <a:r>
              <a:rPr lang="en-US" dirty="0"/>
              <a:t>    text1=new </a:t>
            </a:r>
            <a:r>
              <a:rPr lang="en-US" dirty="0" err="1"/>
              <a:t>TextField</a:t>
            </a:r>
            <a:r>
              <a:rPr lang="en-US" dirty="0"/>
              <a:t>("Welcome to </a:t>
            </a:r>
            <a:r>
              <a:rPr lang="en-US" dirty="0" err="1"/>
              <a:t>studytonight</a:t>
            </a:r>
            <a:r>
              <a:rPr lang="en-US" dirty="0"/>
              <a:t>");  </a:t>
            </a:r>
          </a:p>
          <a:p>
            <a:r>
              <a:rPr lang="en-US" dirty="0"/>
              <a:t>    text1.setBounds(60,100, 230,40);  </a:t>
            </a:r>
          </a:p>
          <a:p>
            <a:r>
              <a:rPr lang="en-US" dirty="0"/>
              <a:t>    text2=new </a:t>
            </a:r>
            <a:r>
              <a:rPr lang="en-US" dirty="0" err="1"/>
              <a:t>TextField</a:t>
            </a:r>
            <a:r>
              <a:rPr lang="en-US" dirty="0"/>
              <a:t>("This tutorial is of Java");  </a:t>
            </a:r>
          </a:p>
          <a:p>
            <a:r>
              <a:rPr lang="en-US" dirty="0"/>
              <a:t>    text2.setBounds(60,150, 230,40);  </a:t>
            </a:r>
          </a:p>
          <a:p>
            <a:r>
              <a:rPr lang="en-US" dirty="0" err="1"/>
              <a:t>TextF_f.add</a:t>
            </a:r>
            <a:r>
              <a:rPr lang="en-US" dirty="0"/>
              <a:t>(text1); </a:t>
            </a:r>
          </a:p>
          <a:p>
            <a:r>
              <a:rPr lang="en-US" dirty="0" err="1"/>
              <a:t>TextF_f.add</a:t>
            </a:r>
            <a:r>
              <a:rPr lang="en-US" dirty="0"/>
              <a:t>(text2);  </a:t>
            </a:r>
          </a:p>
          <a:p>
            <a:r>
              <a:rPr lang="en-US" dirty="0" err="1"/>
              <a:t>TextF_f.setSize</a:t>
            </a:r>
            <a:r>
              <a:rPr lang="en-US" dirty="0"/>
              <a:t>(500,500);  </a:t>
            </a:r>
          </a:p>
          <a:p>
            <a:r>
              <a:rPr lang="en-US" dirty="0" err="1"/>
              <a:t>TextF_f.setLayout</a:t>
            </a:r>
            <a:r>
              <a:rPr lang="en-US" dirty="0"/>
              <a:t>(null);  </a:t>
            </a:r>
          </a:p>
          <a:p>
            <a:r>
              <a:rPr lang="en-US" dirty="0" err="1"/>
              <a:t>TextF_f.setVisible</a:t>
            </a:r>
            <a:r>
              <a:rPr lang="en-US" dirty="0"/>
              <a:t>(true);  </a:t>
            </a:r>
          </a:p>
          <a:p>
            <a:r>
              <a:rPr lang="en-US" dirty="0"/>
              <a:t>}  </a:t>
            </a:r>
          </a:p>
          <a:p>
            <a:r>
              <a:rPr lang="en-US" dirty="0"/>
              <a:t>} </a:t>
            </a:r>
          </a:p>
        </p:txBody>
      </p:sp>
    </p:spTree>
    <p:extLst>
      <p:ext uri="{BB962C8B-B14F-4D97-AF65-F5344CB8AC3E}">
        <p14:creationId xmlns:p14="http://schemas.microsoft.com/office/powerpoint/2010/main" val="32616683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1367663" y="141100"/>
            <a:ext cx="8870845" cy="1477328"/>
          </a:xfrm>
          <a:prstGeom prst="rect">
            <a:avLst/>
          </a:prstGeom>
        </p:spPr>
        <p:txBody>
          <a:bodyPr wrap="square">
            <a:spAutoFit/>
          </a:bodyPr>
          <a:lstStyle/>
          <a:p>
            <a:r>
              <a:rPr lang="en-US" b="1" dirty="0">
                <a:solidFill>
                  <a:srgbClr val="212529"/>
                </a:solidFill>
                <a:latin typeface="system-ui"/>
              </a:rPr>
              <a:t>AWT </a:t>
            </a:r>
            <a:r>
              <a:rPr lang="en-US" b="1" dirty="0" err="1">
                <a:solidFill>
                  <a:srgbClr val="212529"/>
                </a:solidFill>
                <a:latin typeface="system-ui"/>
              </a:rPr>
              <a:t>TextArea</a:t>
            </a:r>
            <a:endParaRPr lang="en-US" b="1" dirty="0">
              <a:solidFill>
                <a:srgbClr val="212529"/>
              </a:solidFill>
              <a:latin typeface="system-ui"/>
            </a:endParaRPr>
          </a:p>
          <a:p>
            <a:r>
              <a:rPr lang="en-US" dirty="0">
                <a:solidFill>
                  <a:srgbClr val="212529"/>
                </a:solidFill>
                <a:latin typeface="system-ui"/>
              </a:rPr>
              <a:t>In Java, AWT contains </a:t>
            </a:r>
            <a:r>
              <a:rPr lang="en-US" dirty="0" err="1">
                <a:solidFill>
                  <a:srgbClr val="212529"/>
                </a:solidFill>
                <a:latin typeface="system-ui"/>
              </a:rPr>
              <a:t>aTextArea</a:t>
            </a:r>
            <a:r>
              <a:rPr lang="en-US" dirty="0">
                <a:solidFill>
                  <a:srgbClr val="212529"/>
                </a:solidFill>
                <a:latin typeface="system-ui"/>
              </a:rPr>
              <a:t> Class. It is used for displaying multiple-line text.</a:t>
            </a:r>
          </a:p>
          <a:p>
            <a:endParaRPr lang="en-US" dirty="0" smtClean="0">
              <a:solidFill>
                <a:srgbClr val="212529"/>
              </a:solidFill>
              <a:latin typeface="system-ui"/>
            </a:endParaRPr>
          </a:p>
          <a:p>
            <a:r>
              <a:rPr lang="en-US" dirty="0" err="1" smtClean="0">
                <a:solidFill>
                  <a:srgbClr val="212529"/>
                </a:solidFill>
                <a:latin typeface="system-ui"/>
              </a:rPr>
              <a:t>TextArea</a:t>
            </a:r>
            <a:r>
              <a:rPr lang="en-US" dirty="0" smtClean="0">
                <a:solidFill>
                  <a:srgbClr val="212529"/>
                </a:solidFill>
                <a:latin typeface="system-ui"/>
              </a:rPr>
              <a:t> </a:t>
            </a:r>
            <a:r>
              <a:rPr lang="en-US" dirty="0">
                <a:solidFill>
                  <a:srgbClr val="212529"/>
                </a:solidFill>
                <a:latin typeface="system-ui"/>
              </a:rPr>
              <a:t>Declaration</a:t>
            </a:r>
            <a:r>
              <a:rPr lang="en-US" dirty="0" smtClean="0">
                <a:solidFill>
                  <a:srgbClr val="212529"/>
                </a:solidFill>
                <a:latin typeface="system-ui"/>
              </a:rPr>
              <a:t>:</a:t>
            </a:r>
          </a:p>
          <a:p>
            <a:r>
              <a:rPr lang="en-US" b="1" dirty="0" smtClean="0">
                <a:solidFill>
                  <a:srgbClr val="212529"/>
                </a:solidFill>
                <a:latin typeface="system-ui"/>
              </a:rPr>
              <a:t>public </a:t>
            </a:r>
            <a:r>
              <a:rPr lang="en-US" b="1" dirty="0">
                <a:solidFill>
                  <a:srgbClr val="212529"/>
                </a:solidFill>
                <a:latin typeface="system-ui"/>
              </a:rPr>
              <a:t>class </a:t>
            </a:r>
            <a:r>
              <a:rPr lang="en-US" b="1" dirty="0" err="1">
                <a:solidFill>
                  <a:srgbClr val="212529"/>
                </a:solidFill>
                <a:latin typeface="system-ui"/>
              </a:rPr>
              <a:t>TextArea</a:t>
            </a:r>
            <a:r>
              <a:rPr lang="en-US" b="1" dirty="0">
                <a:solidFill>
                  <a:srgbClr val="212529"/>
                </a:solidFill>
                <a:latin typeface="system-ui"/>
              </a:rPr>
              <a:t> extends </a:t>
            </a:r>
            <a:r>
              <a:rPr lang="en-US" b="1" dirty="0" err="1">
                <a:solidFill>
                  <a:srgbClr val="212529"/>
                </a:solidFill>
                <a:latin typeface="system-ui"/>
              </a:rPr>
              <a:t>TextComponent</a:t>
            </a:r>
            <a:endParaRPr lang="en-US" b="1" i="0" dirty="0">
              <a:solidFill>
                <a:srgbClr val="212529"/>
              </a:solidFill>
              <a:effectLst/>
              <a:latin typeface="system-ui"/>
            </a:endParaRPr>
          </a:p>
        </p:txBody>
      </p:sp>
      <p:sp>
        <p:nvSpPr>
          <p:cNvPr id="3" name="Rectangle 2"/>
          <p:cNvSpPr/>
          <p:nvPr/>
        </p:nvSpPr>
        <p:spPr>
          <a:xfrm>
            <a:off x="3643744" y="1547412"/>
            <a:ext cx="6096000" cy="5078313"/>
          </a:xfrm>
          <a:prstGeom prst="rect">
            <a:avLst/>
          </a:prstGeom>
        </p:spPr>
        <p:txBody>
          <a:bodyPr>
            <a:spAutoFit/>
          </a:bodyPr>
          <a:lstStyle/>
          <a:p>
            <a:r>
              <a:rPr lang="en-US" dirty="0" smtClean="0"/>
              <a:t>import </a:t>
            </a:r>
            <a:r>
              <a:rPr lang="en-US" dirty="0" err="1"/>
              <a:t>java.awt</a:t>
            </a:r>
            <a:r>
              <a:rPr lang="en-US" dirty="0"/>
              <a:t>.*;  </a:t>
            </a:r>
          </a:p>
          <a:p>
            <a:r>
              <a:rPr lang="en-US" dirty="0"/>
              <a:t>public class TextAreaDemo1 </a:t>
            </a:r>
          </a:p>
          <a:p>
            <a:r>
              <a:rPr lang="en-US" dirty="0"/>
              <a:t>{  </a:t>
            </a:r>
          </a:p>
          <a:p>
            <a:r>
              <a:rPr lang="en-US" dirty="0"/>
              <a:t>  TextAreaDemo1()</a:t>
            </a:r>
          </a:p>
          <a:p>
            <a:r>
              <a:rPr lang="en-US" dirty="0"/>
              <a:t>  {  </a:t>
            </a:r>
          </a:p>
          <a:p>
            <a:r>
              <a:rPr lang="en-US" dirty="0"/>
              <a:t>    Frame </a:t>
            </a:r>
            <a:r>
              <a:rPr lang="en-US" dirty="0" err="1"/>
              <a:t>textArea_f</a:t>
            </a:r>
            <a:r>
              <a:rPr lang="en-US" dirty="0"/>
              <a:t>= new Frame();  </a:t>
            </a:r>
          </a:p>
          <a:p>
            <a:r>
              <a:rPr lang="en-US" dirty="0"/>
              <a:t>    </a:t>
            </a:r>
            <a:r>
              <a:rPr lang="en-US" dirty="0" err="1"/>
              <a:t>TextArea</a:t>
            </a:r>
            <a:r>
              <a:rPr lang="en-US" dirty="0"/>
              <a:t> area=new </a:t>
            </a:r>
            <a:r>
              <a:rPr lang="en-US" dirty="0" err="1"/>
              <a:t>TextArea</a:t>
            </a:r>
            <a:r>
              <a:rPr lang="en-US" dirty="0"/>
              <a:t>("Welcome to studytonight.com");  </a:t>
            </a:r>
          </a:p>
          <a:p>
            <a:r>
              <a:rPr lang="en-US" dirty="0"/>
              <a:t>    </a:t>
            </a:r>
            <a:r>
              <a:rPr lang="en-US" dirty="0" err="1"/>
              <a:t>area.setBounds</a:t>
            </a:r>
            <a:r>
              <a:rPr lang="en-US" dirty="0"/>
              <a:t>(30,40, 200,200);  </a:t>
            </a:r>
          </a:p>
          <a:p>
            <a:r>
              <a:rPr lang="en-US" dirty="0"/>
              <a:t>    </a:t>
            </a:r>
            <a:r>
              <a:rPr lang="en-US" dirty="0" err="1"/>
              <a:t>textArea_f.add</a:t>
            </a:r>
            <a:r>
              <a:rPr lang="en-US" dirty="0"/>
              <a:t>(area);  </a:t>
            </a:r>
          </a:p>
          <a:p>
            <a:r>
              <a:rPr lang="en-US" dirty="0"/>
              <a:t>    </a:t>
            </a:r>
            <a:r>
              <a:rPr lang="en-US" dirty="0" err="1"/>
              <a:t>textArea_f.setSize</a:t>
            </a:r>
            <a:r>
              <a:rPr lang="en-US" dirty="0"/>
              <a:t>(300,300);  </a:t>
            </a:r>
          </a:p>
          <a:p>
            <a:r>
              <a:rPr lang="en-US" dirty="0"/>
              <a:t>    </a:t>
            </a:r>
            <a:r>
              <a:rPr lang="en-US" dirty="0" err="1"/>
              <a:t>textArea_f.setLayout</a:t>
            </a:r>
            <a:r>
              <a:rPr lang="en-US" dirty="0"/>
              <a:t>(null);  </a:t>
            </a:r>
          </a:p>
          <a:p>
            <a:r>
              <a:rPr lang="en-US" dirty="0"/>
              <a:t>    </a:t>
            </a:r>
            <a:r>
              <a:rPr lang="en-US" dirty="0" err="1"/>
              <a:t>textArea_f.setVisible</a:t>
            </a:r>
            <a:r>
              <a:rPr lang="en-US" dirty="0"/>
              <a:t>(true);  </a:t>
            </a:r>
          </a:p>
          <a:p>
            <a:r>
              <a:rPr lang="en-US" dirty="0"/>
              <a:t>  }  </a:t>
            </a:r>
          </a:p>
          <a:p>
            <a:r>
              <a:rPr lang="en-US" dirty="0"/>
              <a:t>  public static void main(String </a:t>
            </a:r>
            <a:r>
              <a:rPr lang="en-US" dirty="0" err="1"/>
              <a:t>args</a:t>
            </a:r>
            <a:r>
              <a:rPr lang="en-US" dirty="0"/>
              <a:t>[])  </a:t>
            </a:r>
          </a:p>
          <a:p>
            <a:r>
              <a:rPr lang="en-US" dirty="0"/>
              <a:t>  {  </a:t>
            </a:r>
          </a:p>
          <a:p>
            <a:r>
              <a:rPr lang="en-US" dirty="0"/>
              <a:t>    new TextAreaDemo1();  </a:t>
            </a:r>
          </a:p>
          <a:p>
            <a:r>
              <a:rPr lang="en-US" dirty="0"/>
              <a:t>  }  </a:t>
            </a:r>
            <a:r>
              <a:rPr lang="en-US" dirty="0" smtClean="0"/>
              <a:t>}  </a:t>
            </a:r>
            <a:endParaRPr lang="en-US" dirty="0"/>
          </a:p>
        </p:txBody>
      </p:sp>
    </p:spTree>
    <p:extLst>
      <p:ext uri="{BB962C8B-B14F-4D97-AF65-F5344CB8AC3E}">
        <p14:creationId xmlns:p14="http://schemas.microsoft.com/office/powerpoint/2010/main" val="1472445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1367664" y="26535"/>
            <a:ext cx="9425027" cy="1400383"/>
          </a:xfrm>
          <a:prstGeom prst="rect">
            <a:avLst/>
          </a:prstGeom>
        </p:spPr>
        <p:txBody>
          <a:bodyPr wrap="square">
            <a:spAutoFit/>
          </a:bodyPr>
          <a:lstStyle/>
          <a:p>
            <a:r>
              <a:rPr lang="en-US" sz="1700" b="1" dirty="0">
                <a:solidFill>
                  <a:srgbClr val="212529"/>
                </a:solidFill>
                <a:latin typeface="Cambria" panose="02040503050406030204" pitchFamily="18" charset="0"/>
                <a:ea typeface="Cambria" panose="02040503050406030204" pitchFamily="18" charset="0"/>
              </a:rPr>
              <a:t>AWT Checkbox</a:t>
            </a:r>
          </a:p>
          <a:p>
            <a:r>
              <a:rPr lang="en-US" sz="1700" dirty="0">
                <a:solidFill>
                  <a:srgbClr val="212529"/>
                </a:solidFill>
                <a:latin typeface="Cambria" panose="02040503050406030204" pitchFamily="18" charset="0"/>
                <a:ea typeface="Cambria" panose="02040503050406030204" pitchFamily="18" charset="0"/>
              </a:rPr>
              <a:t>In Java, AWT contains a Checkbox Class. It is used when we want to select only one option </a:t>
            </a:r>
            <a:r>
              <a:rPr lang="en-US" sz="1700" dirty="0" err="1">
                <a:solidFill>
                  <a:srgbClr val="212529"/>
                </a:solidFill>
                <a:latin typeface="Cambria" panose="02040503050406030204" pitchFamily="18" charset="0"/>
                <a:ea typeface="Cambria" panose="02040503050406030204" pitchFamily="18" charset="0"/>
              </a:rPr>
              <a:t>i.e</a:t>
            </a:r>
            <a:r>
              <a:rPr lang="en-US" sz="1700" dirty="0">
                <a:solidFill>
                  <a:srgbClr val="212529"/>
                </a:solidFill>
                <a:latin typeface="Cambria" panose="02040503050406030204" pitchFamily="18" charset="0"/>
                <a:ea typeface="Cambria" panose="02040503050406030204" pitchFamily="18" charset="0"/>
              </a:rPr>
              <a:t> true or false. When the checkbox is checked then its state is "on" (true) else it is "off"(false).</a:t>
            </a:r>
          </a:p>
          <a:p>
            <a:r>
              <a:rPr lang="en-US" sz="1700" b="1" dirty="0" smtClean="0">
                <a:solidFill>
                  <a:srgbClr val="212529"/>
                </a:solidFill>
                <a:latin typeface="Cambria" panose="02040503050406030204" pitchFamily="18" charset="0"/>
                <a:ea typeface="Cambria" panose="02040503050406030204" pitchFamily="18" charset="0"/>
              </a:rPr>
              <a:t>Checkbox </a:t>
            </a:r>
            <a:r>
              <a:rPr lang="en-US" sz="1700" b="1" dirty="0">
                <a:solidFill>
                  <a:srgbClr val="212529"/>
                </a:solidFill>
                <a:latin typeface="Cambria" panose="02040503050406030204" pitchFamily="18" charset="0"/>
                <a:ea typeface="Cambria" panose="02040503050406030204" pitchFamily="18" charset="0"/>
              </a:rPr>
              <a:t>Syntax</a:t>
            </a:r>
          </a:p>
          <a:p>
            <a:r>
              <a:rPr lang="en-US" sz="1700" b="1" dirty="0">
                <a:solidFill>
                  <a:srgbClr val="212529"/>
                </a:solidFill>
                <a:latin typeface="Cambria" panose="02040503050406030204" pitchFamily="18" charset="0"/>
                <a:ea typeface="Cambria" panose="02040503050406030204" pitchFamily="18" charset="0"/>
              </a:rPr>
              <a:t>public class Checkbox extends Component implements </a:t>
            </a:r>
            <a:r>
              <a:rPr lang="en-US" sz="1700" b="1" dirty="0" err="1">
                <a:solidFill>
                  <a:srgbClr val="212529"/>
                </a:solidFill>
                <a:latin typeface="Cambria" panose="02040503050406030204" pitchFamily="18" charset="0"/>
                <a:ea typeface="Cambria" panose="02040503050406030204" pitchFamily="18" charset="0"/>
              </a:rPr>
              <a:t>ItemSelectable</a:t>
            </a:r>
            <a:r>
              <a:rPr lang="en-US" sz="1700" b="1" dirty="0">
                <a:solidFill>
                  <a:srgbClr val="212529"/>
                </a:solidFill>
                <a:latin typeface="Cambria" panose="02040503050406030204" pitchFamily="18" charset="0"/>
                <a:ea typeface="Cambria" panose="02040503050406030204" pitchFamily="18" charset="0"/>
              </a:rPr>
              <a:t>, Accessible</a:t>
            </a:r>
            <a:endParaRPr lang="en-US" sz="1700" b="1" i="0" dirty="0">
              <a:solidFill>
                <a:srgbClr val="212529"/>
              </a:solidFill>
              <a:effectLst/>
              <a:latin typeface="Cambria" panose="02040503050406030204" pitchFamily="18" charset="0"/>
              <a:ea typeface="Cambria" panose="02040503050406030204" pitchFamily="18" charset="0"/>
            </a:endParaRPr>
          </a:p>
        </p:txBody>
      </p:sp>
      <p:sp>
        <p:nvSpPr>
          <p:cNvPr id="3" name="Rectangle 2"/>
          <p:cNvSpPr/>
          <p:nvPr/>
        </p:nvSpPr>
        <p:spPr>
          <a:xfrm>
            <a:off x="152399" y="1305480"/>
            <a:ext cx="8257309" cy="5632311"/>
          </a:xfrm>
          <a:prstGeom prst="rect">
            <a:avLst/>
          </a:prstGeom>
        </p:spPr>
        <p:txBody>
          <a:bodyPr wrap="square">
            <a:spAutoFit/>
          </a:bodyPr>
          <a:lstStyle/>
          <a:p>
            <a:r>
              <a:rPr lang="en-US" dirty="0" smtClean="0"/>
              <a:t>import </a:t>
            </a:r>
            <a:r>
              <a:rPr lang="en-US" dirty="0" err="1"/>
              <a:t>java.awt</a:t>
            </a:r>
            <a:r>
              <a:rPr lang="en-US" dirty="0"/>
              <a:t>.*;  </a:t>
            </a:r>
          </a:p>
          <a:p>
            <a:r>
              <a:rPr lang="en-US" dirty="0"/>
              <a:t>public class CheckboxDemo1  </a:t>
            </a:r>
          </a:p>
          <a:p>
            <a:r>
              <a:rPr lang="en-US" dirty="0"/>
              <a:t>{  </a:t>
            </a:r>
          </a:p>
          <a:p>
            <a:r>
              <a:rPr lang="en-US" dirty="0"/>
              <a:t>  CheckboxDemo1(){</a:t>
            </a:r>
          </a:p>
          <a:p>
            <a:r>
              <a:rPr lang="en-US" dirty="0"/>
              <a:t>    Frame </a:t>
            </a:r>
            <a:r>
              <a:rPr lang="en-US" dirty="0" err="1"/>
              <a:t>checkB_f</a:t>
            </a:r>
            <a:r>
              <a:rPr lang="en-US" dirty="0"/>
              <a:t>= new Frame("</a:t>
            </a:r>
            <a:r>
              <a:rPr lang="en-US" dirty="0" err="1"/>
              <a:t>studytonight</a:t>
            </a:r>
            <a:r>
              <a:rPr lang="en-US" dirty="0"/>
              <a:t> ==&gt;Checkbox Example");  </a:t>
            </a:r>
          </a:p>
          <a:p>
            <a:r>
              <a:rPr lang="en-US" dirty="0"/>
              <a:t>    Checkbox ckbox1 = new Checkbox("Yes", true);  </a:t>
            </a:r>
          </a:p>
          <a:p>
            <a:r>
              <a:rPr lang="en-US" dirty="0"/>
              <a:t>    ckbox1.setBounds(100,100, 60,60);  </a:t>
            </a:r>
          </a:p>
          <a:p>
            <a:r>
              <a:rPr lang="en-US" dirty="0"/>
              <a:t>    Checkbox ckbox2 = new Checkbox("No");  </a:t>
            </a:r>
          </a:p>
          <a:p>
            <a:r>
              <a:rPr lang="en-US" dirty="0"/>
              <a:t>    ckbox2.setBounds(100,150, 60,60);  </a:t>
            </a:r>
          </a:p>
          <a:p>
            <a:r>
              <a:rPr lang="en-US" dirty="0"/>
              <a:t>    </a:t>
            </a:r>
            <a:r>
              <a:rPr lang="en-US" dirty="0" err="1"/>
              <a:t>checkB_f.add</a:t>
            </a:r>
            <a:r>
              <a:rPr lang="en-US" dirty="0"/>
              <a:t>(ckbox1);  </a:t>
            </a:r>
          </a:p>
          <a:p>
            <a:r>
              <a:rPr lang="en-US" dirty="0"/>
              <a:t>    </a:t>
            </a:r>
            <a:r>
              <a:rPr lang="en-US" dirty="0" err="1"/>
              <a:t>checkB_f.add</a:t>
            </a:r>
            <a:r>
              <a:rPr lang="en-US" dirty="0"/>
              <a:t>(ckbox2);  </a:t>
            </a:r>
          </a:p>
          <a:p>
            <a:r>
              <a:rPr lang="en-US" dirty="0"/>
              <a:t>    </a:t>
            </a:r>
            <a:r>
              <a:rPr lang="en-US" dirty="0" err="1"/>
              <a:t>checkB_f.setSize</a:t>
            </a:r>
            <a:r>
              <a:rPr lang="en-US" dirty="0"/>
              <a:t>(400,400);  </a:t>
            </a:r>
          </a:p>
          <a:p>
            <a:r>
              <a:rPr lang="en-US" dirty="0"/>
              <a:t>    </a:t>
            </a:r>
            <a:r>
              <a:rPr lang="en-US" dirty="0" err="1"/>
              <a:t>checkB_f.setLayout</a:t>
            </a:r>
            <a:r>
              <a:rPr lang="en-US" dirty="0"/>
              <a:t>(null);  </a:t>
            </a:r>
          </a:p>
          <a:p>
            <a:r>
              <a:rPr lang="en-US" dirty="0"/>
              <a:t>    </a:t>
            </a:r>
            <a:r>
              <a:rPr lang="en-US" dirty="0" err="1"/>
              <a:t>checkB_f.setVisible</a:t>
            </a:r>
            <a:r>
              <a:rPr lang="en-US" dirty="0"/>
              <a:t>(true);  </a:t>
            </a:r>
          </a:p>
          <a:p>
            <a:r>
              <a:rPr lang="en-US" dirty="0"/>
              <a:t>  }  </a:t>
            </a:r>
          </a:p>
          <a:p>
            <a:r>
              <a:rPr lang="en-US" dirty="0"/>
              <a:t>  public static void main(String </a:t>
            </a:r>
            <a:r>
              <a:rPr lang="en-US" dirty="0" err="1"/>
              <a:t>args</a:t>
            </a:r>
            <a:r>
              <a:rPr lang="en-US" dirty="0"/>
              <a:t>[])  </a:t>
            </a:r>
          </a:p>
          <a:p>
            <a:r>
              <a:rPr lang="en-US" dirty="0"/>
              <a:t>  {  </a:t>
            </a:r>
          </a:p>
          <a:p>
            <a:r>
              <a:rPr lang="en-US" dirty="0"/>
              <a:t>    new CheckboxDemo1();  </a:t>
            </a:r>
          </a:p>
          <a:p>
            <a:r>
              <a:rPr lang="en-US" dirty="0"/>
              <a:t>  }  </a:t>
            </a:r>
          </a:p>
          <a:p>
            <a:r>
              <a:rPr lang="en-US" dirty="0"/>
              <a:t>}   </a:t>
            </a:r>
          </a:p>
        </p:txBody>
      </p:sp>
      <p:pic>
        <p:nvPicPr>
          <p:cNvPr id="5" name="Picture 4"/>
          <p:cNvPicPr>
            <a:picLocks noChangeAspect="1"/>
          </p:cNvPicPr>
          <p:nvPr/>
        </p:nvPicPr>
        <p:blipFill>
          <a:blip r:embed="rId3"/>
          <a:stretch>
            <a:fillRect/>
          </a:stretch>
        </p:blipFill>
        <p:spPr>
          <a:xfrm>
            <a:off x="7378658" y="2243570"/>
            <a:ext cx="4511134" cy="3603048"/>
          </a:xfrm>
          <a:prstGeom prst="rect">
            <a:avLst/>
          </a:prstGeom>
        </p:spPr>
      </p:pic>
    </p:spTree>
    <p:extLst>
      <p:ext uri="{BB962C8B-B14F-4D97-AF65-F5344CB8AC3E}">
        <p14:creationId xmlns:p14="http://schemas.microsoft.com/office/powerpoint/2010/main" val="27413173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1907479" y="-32817"/>
            <a:ext cx="8377041" cy="1477328"/>
          </a:xfrm>
          <a:prstGeom prst="rect">
            <a:avLst/>
          </a:prstGeom>
        </p:spPr>
        <p:txBody>
          <a:bodyPr wrap="square">
            <a:spAutoFit/>
          </a:bodyPr>
          <a:lstStyle/>
          <a:p>
            <a:pPr algn="just"/>
            <a:r>
              <a:rPr lang="en-US" b="1" dirty="0">
                <a:solidFill>
                  <a:srgbClr val="212529"/>
                </a:solidFill>
                <a:latin typeface="Cambria" panose="02040503050406030204" pitchFamily="18" charset="0"/>
                <a:ea typeface="Cambria" panose="02040503050406030204" pitchFamily="18" charset="0"/>
              </a:rPr>
              <a:t>AWT </a:t>
            </a:r>
            <a:r>
              <a:rPr lang="en-US" b="1" dirty="0" err="1" smtClean="0">
                <a:solidFill>
                  <a:srgbClr val="212529"/>
                </a:solidFill>
                <a:latin typeface="Cambria" panose="02040503050406030204" pitchFamily="18" charset="0"/>
                <a:ea typeface="Cambria" panose="02040503050406030204" pitchFamily="18" charset="0"/>
              </a:rPr>
              <a:t>CheckboxGroup</a:t>
            </a:r>
            <a:endParaRPr lang="en-US" b="1" dirty="0" smtClean="0">
              <a:solidFill>
                <a:srgbClr val="212529"/>
              </a:solidFill>
              <a:latin typeface="Cambria" panose="02040503050406030204" pitchFamily="18" charset="0"/>
              <a:ea typeface="Cambria" panose="02040503050406030204" pitchFamily="18" charset="0"/>
            </a:endParaRPr>
          </a:p>
          <a:p>
            <a:pPr algn="just"/>
            <a:r>
              <a:rPr lang="en-US" dirty="0" smtClean="0">
                <a:solidFill>
                  <a:srgbClr val="212529"/>
                </a:solidFill>
                <a:latin typeface="Cambria" panose="02040503050406030204" pitchFamily="18" charset="0"/>
                <a:ea typeface="Cambria" panose="02040503050406030204" pitchFamily="18" charset="0"/>
              </a:rPr>
              <a:t>In </a:t>
            </a:r>
            <a:r>
              <a:rPr lang="en-US" dirty="0">
                <a:solidFill>
                  <a:srgbClr val="212529"/>
                </a:solidFill>
                <a:latin typeface="Cambria" panose="02040503050406030204" pitchFamily="18" charset="0"/>
                <a:ea typeface="Cambria" panose="02040503050406030204" pitchFamily="18" charset="0"/>
              </a:rPr>
              <a:t>Java, AWT contains </a:t>
            </a:r>
            <a:r>
              <a:rPr lang="en-US" dirty="0" err="1">
                <a:solidFill>
                  <a:srgbClr val="212529"/>
                </a:solidFill>
                <a:latin typeface="Cambria" panose="02040503050406030204" pitchFamily="18" charset="0"/>
                <a:ea typeface="Cambria" panose="02040503050406030204" pitchFamily="18" charset="0"/>
              </a:rPr>
              <a:t>aCheckboxGroup</a:t>
            </a:r>
            <a:r>
              <a:rPr lang="en-US" dirty="0">
                <a:solidFill>
                  <a:srgbClr val="212529"/>
                </a:solidFill>
                <a:latin typeface="Cambria" panose="02040503050406030204" pitchFamily="18" charset="0"/>
                <a:ea typeface="Cambria" panose="02040503050406030204" pitchFamily="18" charset="0"/>
              </a:rPr>
              <a:t> Class. It is used to group a set of Checkbox. </a:t>
            </a:r>
            <a:endParaRPr lang="en-US" dirty="0" smtClean="0">
              <a:solidFill>
                <a:srgbClr val="212529"/>
              </a:solidFill>
              <a:latin typeface="Cambria" panose="02040503050406030204" pitchFamily="18" charset="0"/>
              <a:ea typeface="Cambria" panose="02040503050406030204" pitchFamily="18" charset="0"/>
            </a:endParaRPr>
          </a:p>
          <a:p>
            <a:pPr algn="just"/>
            <a:r>
              <a:rPr lang="en-US" dirty="0" smtClean="0">
                <a:solidFill>
                  <a:srgbClr val="212529"/>
                </a:solidFill>
                <a:latin typeface="Cambria" panose="02040503050406030204" pitchFamily="18" charset="0"/>
                <a:ea typeface="Cambria" panose="02040503050406030204" pitchFamily="18" charset="0"/>
              </a:rPr>
              <a:t>When </a:t>
            </a:r>
            <a:r>
              <a:rPr lang="en-US" dirty="0">
                <a:solidFill>
                  <a:srgbClr val="212529"/>
                </a:solidFill>
                <a:latin typeface="Cambria" panose="02040503050406030204" pitchFamily="18" charset="0"/>
                <a:ea typeface="Cambria" panose="02040503050406030204" pitchFamily="18" charset="0"/>
              </a:rPr>
              <a:t>Checkboxes are grouped then only one box can be checked at a time.</a:t>
            </a:r>
          </a:p>
          <a:p>
            <a:pPr algn="just"/>
            <a:r>
              <a:rPr lang="en-US" dirty="0" err="1">
                <a:solidFill>
                  <a:srgbClr val="212529"/>
                </a:solidFill>
                <a:latin typeface="Cambria" panose="02040503050406030204" pitchFamily="18" charset="0"/>
                <a:ea typeface="Cambria" panose="02040503050406030204" pitchFamily="18" charset="0"/>
              </a:rPr>
              <a:t>CheckboxGroup</a:t>
            </a:r>
            <a:r>
              <a:rPr lang="en-US" dirty="0">
                <a:solidFill>
                  <a:srgbClr val="212529"/>
                </a:solidFill>
                <a:latin typeface="Cambria" panose="02040503050406030204" pitchFamily="18" charset="0"/>
                <a:ea typeface="Cambria" panose="02040503050406030204" pitchFamily="18" charset="0"/>
              </a:rPr>
              <a:t> Declaration:</a:t>
            </a:r>
          </a:p>
          <a:p>
            <a:pPr algn="just"/>
            <a:r>
              <a:rPr lang="en-US" dirty="0">
                <a:solidFill>
                  <a:srgbClr val="212529"/>
                </a:solidFill>
                <a:latin typeface="Cambria" panose="02040503050406030204" pitchFamily="18" charset="0"/>
                <a:ea typeface="Cambria" panose="02040503050406030204" pitchFamily="18" charset="0"/>
              </a:rPr>
              <a:t>public class </a:t>
            </a:r>
            <a:r>
              <a:rPr lang="en-US" dirty="0" err="1">
                <a:solidFill>
                  <a:srgbClr val="212529"/>
                </a:solidFill>
                <a:latin typeface="Cambria" panose="02040503050406030204" pitchFamily="18" charset="0"/>
                <a:ea typeface="Cambria" panose="02040503050406030204" pitchFamily="18" charset="0"/>
              </a:rPr>
              <a:t>CheckboxGroup</a:t>
            </a:r>
            <a:r>
              <a:rPr lang="en-US" dirty="0">
                <a:solidFill>
                  <a:srgbClr val="212529"/>
                </a:solidFill>
                <a:latin typeface="Cambria" panose="02040503050406030204" pitchFamily="18" charset="0"/>
                <a:ea typeface="Cambria" panose="02040503050406030204" pitchFamily="18" charset="0"/>
              </a:rPr>
              <a:t> extends Object implements Serializable</a:t>
            </a:r>
            <a:endParaRPr lang="en-US" b="0" i="0" dirty="0">
              <a:solidFill>
                <a:srgbClr val="212529"/>
              </a:solidFill>
              <a:effectLst/>
              <a:latin typeface="Cambria" panose="02040503050406030204" pitchFamily="18" charset="0"/>
              <a:ea typeface="Cambria" panose="02040503050406030204" pitchFamily="18" charset="0"/>
            </a:endParaRPr>
          </a:p>
        </p:txBody>
      </p:sp>
      <p:sp>
        <p:nvSpPr>
          <p:cNvPr id="3" name="Rectangle 2"/>
          <p:cNvSpPr/>
          <p:nvPr/>
        </p:nvSpPr>
        <p:spPr>
          <a:xfrm>
            <a:off x="240486" y="1444511"/>
            <a:ext cx="7254823" cy="5355312"/>
          </a:xfrm>
          <a:prstGeom prst="rect">
            <a:avLst/>
          </a:prstGeom>
        </p:spPr>
        <p:txBody>
          <a:bodyPr wrap="square">
            <a:spAutoFit/>
          </a:bodyPr>
          <a:lstStyle/>
          <a:p>
            <a:r>
              <a:rPr lang="en-US" dirty="0" smtClean="0"/>
              <a:t>import </a:t>
            </a:r>
            <a:r>
              <a:rPr lang="en-US" dirty="0" err="1"/>
              <a:t>java.awt</a:t>
            </a:r>
            <a:r>
              <a:rPr lang="en-US" dirty="0"/>
              <a:t>.*;    </a:t>
            </a:r>
          </a:p>
          <a:p>
            <a:r>
              <a:rPr lang="en-US" dirty="0"/>
              <a:t>public class </a:t>
            </a:r>
            <a:r>
              <a:rPr lang="en-US" dirty="0" err="1"/>
              <a:t>CheckboxGroupDemo</a:t>
            </a:r>
            <a:endParaRPr lang="en-US" dirty="0"/>
          </a:p>
          <a:p>
            <a:r>
              <a:rPr lang="en-US" dirty="0"/>
              <a:t>{    </a:t>
            </a:r>
          </a:p>
          <a:p>
            <a:r>
              <a:rPr lang="en-US" dirty="0"/>
              <a:t>  </a:t>
            </a:r>
            <a:r>
              <a:rPr lang="en-US" dirty="0" err="1"/>
              <a:t>CheckboxGroupDemo</a:t>
            </a:r>
            <a:r>
              <a:rPr lang="en-US" dirty="0"/>
              <a:t>(){    </a:t>
            </a:r>
          </a:p>
          <a:p>
            <a:r>
              <a:rPr lang="en-US" dirty="0"/>
              <a:t>    Frame </a:t>
            </a:r>
            <a:r>
              <a:rPr lang="en-US" dirty="0" err="1"/>
              <a:t>ck_groupf</a:t>
            </a:r>
            <a:r>
              <a:rPr lang="en-US" dirty="0"/>
              <a:t>= new Frame("</a:t>
            </a:r>
            <a:r>
              <a:rPr lang="en-US" dirty="0" err="1"/>
              <a:t>studytonight</a:t>
            </a:r>
            <a:r>
              <a:rPr lang="en-US" dirty="0"/>
              <a:t> ==&gt;</a:t>
            </a:r>
            <a:r>
              <a:rPr lang="en-US" dirty="0" err="1"/>
              <a:t>CheckboxGroup</a:t>
            </a:r>
            <a:r>
              <a:rPr lang="en-US" dirty="0"/>
              <a:t>");    </a:t>
            </a:r>
          </a:p>
          <a:p>
            <a:r>
              <a:rPr lang="en-US" dirty="0"/>
              <a:t>    </a:t>
            </a:r>
            <a:r>
              <a:rPr lang="en-US" dirty="0" err="1"/>
              <a:t>CheckboxGroupobj</a:t>
            </a:r>
            <a:r>
              <a:rPr lang="en-US" dirty="0"/>
              <a:t> = new </a:t>
            </a:r>
            <a:r>
              <a:rPr lang="en-US" dirty="0" err="1"/>
              <a:t>CheckboxGroup</a:t>
            </a:r>
            <a:r>
              <a:rPr lang="en-US" dirty="0"/>
              <a:t>();  </a:t>
            </a:r>
          </a:p>
          <a:p>
            <a:r>
              <a:rPr lang="en-US" dirty="0"/>
              <a:t>    Checkbox ckBox1 = new Checkbox("Yes", </a:t>
            </a:r>
            <a:r>
              <a:rPr lang="en-US" dirty="0" err="1"/>
              <a:t>obj</a:t>
            </a:r>
            <a:r>
              <a:rPr lang="en-US" dirty="0"/>
              <a:t>, true);    </a:t>
            </a:r>
          </a:p>
          <a:p>
            <a:r>
              <a:rPr lang="en-US" dirty="0"/>
              <a:t>    ckBox1.setBounds(100,100, 50,50);    </a:t>
            </a:r>
          </a:p>
          <a:p>
            <a:r>
              <a:rPr lang="en-US" dirty="0"/>
              <a:t>    Checkbox ckBox2 = new Checkbox("No", </a:t>
            </a:r>
            <a:r>
              <a:rPr lang="en-US" dirty="0" err="1"/>
              <a:t>obj</a:t>
            </a:r>
            <a:r>
              <a:rPr lang="en-US" dirty="0"/>
              <a:t>, false);    </a:t>
            </a:r>
          </a:p>
          <a:p>
            <a:r>
              <a:rPr lang="en-US" dirty="0"/>
              <a:t>    ckBox2.setBounds(100,150, 50,50);    </a:t>
            </a:r>
          </a:p>
          <a:p>
            <a:r>
              <a:rPr lang="en-US" dirty="0"/>
              <a:t>    </a:t>
            </a:r>
            <a:r>
              <a:rPr lang="en-US" dirty="0" err="1"/>
              <a:t>ck_groupf.add</a:t>
            </a:r>
            <a:r>
              <a:rPr lang="en-US" dirty="0"/>
              <a:t>(ckBox1);    </a:t>
            </a:r>
          </a:p>
          <a:p>
            <a:r>
              <a:rPr lang="en-US" dirty="0"/>
              <a:t>    </a:t>
            </a:r>
            <a:r>
              <a:rPr lang="en-US" dirty="0" err="1"/>
              <a:t>ck_groupf.add</a:t>
            </a:r>
            <a:r>
              <a:rPr lang="en-US" dirty="0"/>
              <a:t>(ckBox2);    </a:t>
            </a:r>
          </a:p>
          <a:p>
            <a:r>
              <a:rPr lang="en-US" dirty="0"/>
              <a:t>    </a:t>
            </a:r>
            <a:r>
              <a:rPr lang="en-US" dirty="0" err="1"/>
              <a:t>ck_groupf.setSize</a:t>
            </a:r>
            <a:r>
              <a:rPr lang="en-US" dirty="0"/>
              <a:t>(400,400);    </a:t>
            </a:r>
          </a:p>
          <a:p>
            <a:r>
              <a:rPr lang="en-US" dirty="0"/>
              <a:t>    </a:t>
            </a:r>
            <a:r>
              <a:rPr lang="en-US" dirty="0" err="1"/>
              <a:t>ck_groupf.setLayout</a:t>
            </a:r>
            <a:r>
              <a:rPr lang="en-US" dirty="0"/>
              <a:t>(null);    </a:t>
            </a:r>
          </a:p>
          <a:p>
            <a:r>
              <a:rPr lang="en-US" dirty="0"/>
              <a:t>    </a:t>
            </a:r>
            <a:r>
              <a:rPr lang="en-US" dirty="0" err="1"/>
              <a:t>ck_groupf.setVisible</a:t>
            </a:r>
            <a:r>
              <a:rPr lang="en-US" dirty="0"/>
              <a:t>(true);    </a:t>
            </a:r>
          </a:p>
          <a:p>
            <a:r>
              <a:rPr lang="en-US" dirty="0"/>
              <a:t>  }    </a:t>
            </a:r>
            <a:endParaRPr lang="en-US" dirty="0" smtClean="0"/>
          </a:p>
          <a:p>
            <a:r>
              <a:rPr lang="en-US" dirty="0" smtClean="0"/>
              <a:t>  </a:t>
            </a:r>
            <a:r>
              <a:rPr lang="en-US" dirty="0"/>
              <a:t>public static void main(String </a:t>
            </a:r>
            <a:r>
              <a:rPr lang="en-US" dirty="0" err="1"/>
              <a:t>args</a:t>
            </a:r>
            <a:r>
              <a:rPr lang="en-US" dirty="0"/>
              <a:t>[])    </a:t>
            </a:r>
          </a:p>
          <a:p>
            <a:r>
              <a:rPr lang="en-US" dirty="0"/>
              <a:t>  {    </a:t>
            </a:r>
            <a:r>
              <a:rPr lang="en-US" dirty="0" smtClean="0"/>
              <a:t>    </a:t>
            </a:r>
            <a:r>
              <a:rPr lang="en-US" dirty="0"/>
              <a:t>new </a:t>
            </a:r>
            <a:r>
              <a:rPr lang="en-US" dirty="0" err="1"/>
              <a:t>CheckboxGroupDemo</a:t>
            </a:r>
            <a:r>
              <a:rPr lang="en-US" dirty="0"/>
              <a:t>();    </a:t>
            </a:r>
          </a:p>
          <a:p>
            <a:r>
              <a:rPr lang="en-US" dirty="0"/>
              <a:t>  } </a:t>
            </a:r>
            <a:r>
              <a:rPr lang="en-US" dirty="0" smtClean="0"/>
              <a:t>}</a:t>
            </a:r>
            <a:endParaRPr lang="en-US" dirty="0"/>
          </a:p>
        </p:txBody>
      </p:sp>
      <p:pic>
        <p:nvPicPr>
          <p:cNvPr id="5" name="Picture 4"/>
          <p:cNvPicPr>
            <a:picLocks noChangeAspect="1"/>
          </p:cNvPicPr>
          <p:nvPr/>
        </p:nvPicPr>
        <p:blipFill>
          <a:blip r:embed="rId3"/>
          <a:stretch>
            <a:fillRect/>
          </a:stretch>
        </p:blipFill>
        <p:spPr>
          <a:xfrm>
            <a:off x="7108680" y="2472184"/>
            <a:ext cx="4939035" cy="3180471"/>
          </a:xfrm>
          <a:prstGeom prst="rect">
            <a:avLst/>
          </a:prstGeom>
        </p:spPr>
      </p:pic>
    </p:spTree>
    <p:extLst>
      <p:ext uri="{BB962C8B-B14F-4D97-AF65-F5344CB8AC3E}">
        <p14:creationId xmlns:p14="http://schemas.microsoft.com/office/powerpoint/2010/main" val="1058442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124691" y="856634"/>
            <a:ext cx="11443854" cy="923330"/>
          </a:xfrm>
          <a:prstGeom prst="rect">
            <a:avLst/>
          </a:prstGeom>
        </p:spPr>
        <p:txBody>
          <a:bodyPr wrap="square">
            <a:spAutoFit/>
          </a:bodyPr>
          <a:lstStyle/>
          <a:p>
            <a:pPr algn="just"/>
            <a:r>
              <a:rPr lang="en-US" b="1" dirty="0">
                <a:solidFill>
                  <a:srgbClr val="212529"/>
                </a:solidFill>
                <a:latin typeface="system-ui"/>
              </a:rPr>
              <a:t>AWT Choice</a:t>
            </a:r>
          </a:p>
          <a:p>
            <a:pPr algn="just"/>
            <a:r>
              <a:rPr lang="en-US" dirty="0">
                <a:solidFill>
                  <a:srgbClr val="212529"/>
                </a:solidFill>
                <a:latin typeface="system-ui"/>
              </a:rPr>
              <a:t>In Java, AWT contains a Choice Class. It is used for creating a drop-down menu of choices. When a user selects a particular item from the drop-down then it is shown on the top of the menu.</a:t>
            </a:r>
            <a:endParaRPr lang="en-US" b="0" i="0" dirty="0">
              <a:solidFill>
                <a:srgbClr val="212529"/>
              </a:solidFill>
              <a:effectLst/>
              <a:latin typeface="system-ui"/>
            </a:endParaRPr>
          </a:p>
        </p:txBody>
      </p:sp>
      <p:sp>
        <p:nvSpPr>
          <p:cNvPr id="3" name="Rectangle 2"/>
          <p:cNvSpPr/>
          <p:nvPr/>
        </p:nvSpPr>
        <p:spPr>
          <a:xfrm>
            <a:off x="124690" y="1779964"/>
            <a:ext cx="9739745" cy="646331"/>
          </a:xfrm>
          <a:prstGeom prst="rect">
            <a:avLst/>
          </a:prstGeom>
        </p:spPr>
        <p:txBody>
          <a:bodyPr wrap="square">
            <a:spAutoFit/>
          </a:bodyPr>
          <a:lstStyle/>
          <a:p>
            <a:r>
              <a:rPr lang="en-US" b="1" dirty="0">
                <a:solidFill>
                  <a:srgbClr val="212529"/>
                </a:solidFill>
                <a:latin typeface="system-ui"/>
              </a:rPr>
              <a:t>Choice Declaration:</a:t>
            </a:r>
          </a:p>
          <a:p>
            <a:r>
              <a:rPr lang="en-US" dirty="0">
                <a:solidFill>
                  <a:srgbClr val="212529"/>
                </a:solidFill>
                <a:latin typeface="system-ui"/>
              </a:rPr>
              <a:t>public class Choice extends Component implements </a:t>
            </a:r>
            <a:r>
              <a:rPr lang="en-US" dirty="0" err="1">
                <a:solidFill>
                  <a:srgbClr val="212529"/>
                </a:solidFill>
                <a:latin typeface="system-ui"/>
              </a:rPr>
              <a:t>ItemSelectable</a:t>
            </a:r>
            <a:r>
              <a:rPr lang="en-US" dirty="0">
                <a:solidFill>
                  <a:srgbClr val="212529"/>
                </a:solidFill>
                <a:latin typeface="system-ui"/>
              </a:rPr>
              <a:t>, Accessible</a:t>
            </a:r>
            <a:endParaRPr lang="en-US" b="0" i="0" dirty="0">
              <a:solidFill>
                <a:srgbClr val="212529"/>
              </a:solidFill>
              <a:effectLst/>
              <a:latin typeface="system-ui"/>
            </a:endParaRPr>
          </a:p>
        </p:txBody>
      </p:sp>
      <p:pic>
        <p:nvPicPr>
          <p:cNvPr id="5" name="Picture 4"/>
          <p:cNvPicPr>
            <a:picLocks noChangeAspect="1"/>
          </p:cNvPicPr>
          <p:nvPr/>
        </p:nvPicPr>
        <p:blipFill>
          <a:blip r:embed="rId3"/>
          <a:stretch>
            <a:fillRect/>
          </a:stretch>
        </p:blipFill>
        <p:spPr>
          <a:xfrm>
            <a:off x="3970193" y="2628364"/>
            <a:ext cx="3752850" cy="3724275"/>
          </a:xfrm>
          <a:prstGeom prst="rect">
            <a:avLst/>
          </a:prstGeom>
        </p:spPr>
      </p:pic>
    </p:spTree>
    <p:extLst>
      <p:ext uri="{BB962C8B-B14F-4D97-AF65-F5344CB8AC3E}">
        <p14:creationId xmlns:p14="http://schemas.microsoft.com/office/powerpoint/2010/main" val="9012052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683831" y="695236"/>
            <a:ext cx="11189513" cy="923330"/>
          </a:xfrm>
          <a:prstGeom prst="rect">
            <a:avLst/>
          </a:prstGeom>
        </p:spPr>
        <p:txBody>
          <a:bodyPr wrap="square">
            <a:spAutoFit/>
          </a:bodyPr>
          <a:lstStyle/>
          <a:p>
            <a:r>
              <a:rPr lang="en-US" b="1" dirty="0">
                <a:solidFill>
                  <a:srgbClr val="212529"/>
                </a:solidFill>
                <a:latin typeface="system-ui"/>
              </a:rPr>
              <a:t>AWT List</a:t>
            </a:r>
          </a:p>
          <a:p>
            <a:r>
              <a:rPr lang="en-US" dirty="0">
                <a:solidFill>
                  <a:srgbClr val="212529"/>
                </a:solidFill>
                <a:latin typeface="system-ui"/>
              </a:rPr>
              <a:t>In Java, AWT contains a List Class. It is used to represent a list of items together. One or more than one item can be selected from the list.</a:t>
            </a:r>
            <a:endParaRPr lang="en-US" b="0" i="0" dirty="0">
              <a:solidFill>
                <a:srgbClr val="212529"/>
              </a:solidFill>
              <a:effectLst/>
              <a:latin typeface="system-ui"/>
            </a:endParaRPr>
          </a:p>
        </p:txBody>
      </p:sp>
      <p:sp>
        <p:nvSpPr>
          <p:cNvPr id="3" name="Rectangle 2"/>
          <p:cNvSpPr/>
          <p:nvPr/>
        </p:nvSpPr>
        <p:spPr>
          <a:xfrm>
            <a:off x="683831" y="1618566"/>
            <a:ext cx="9610096" cy="646331"/>
          </a:xfrm>
          <a:prstGeom prst="rect">
            <a:avLst/>
          </a:prstGeom>
        </p:spPr>
        <p:txBody>
          <a:bodyPr wrap="square">
            <a:spAutoFit/>
          </a:bodyPr>
          <a:lstStyle/>
          <a:p>
            <a:r>
              <a:rPr lang="en-US" b="1" dirty="0">
                <a:solidFill>
                  <a:srgbClr val="212529"/>
                </a:solidFill>
                <a:latin typeface="system-ui"/>
              </a:rPr>
              <a:t>List Declaration:</a:t>
            </a:r>
          </a:p>
          <a:p>
            <a:r>
              <a:rPr lang="en-US" dirty="0">
                <a:solidFill>
                  <a:srgbClr val="212529"/>
                </a:solidFill>
                <a:latin typeface="system-ui"/>
              </a:rPr>
              <a:t>public class List extends Component implements </a:t>
            </a:r>
            <a:r>
              <a:rPr lang="en-US" dirty="0" err="1">
                <a:solidFill>
                  <a:srgbClr val="212529"/>
                </a:solidFill>
                <a:latin typeface="system-ui"/>
              </a:rPr>
              <a:t>ItemSelectable</a:t>
            </a:r>
            <a:r>
              <a:rPr lang="en-US" dirty="0">
                <a:solidFill>
                  <a:srgbClr val="212529"/>
                </a:solidFill>
                <a:latin typeface="system-ui"/>
              </a:rPr>
              <a:t>, Accessible</a:t>
            </a:r>
            <a:endParaRPr lang="en-US" b="0" i="0" dirty="0">
              <a:solidFill>
                <a:srgbClr val="212529"/>
              </a:solidFill>
              <a:effectLst/>
              <a:latin typeface="system-ui"/>
            </a:endParaRPr>
          </a:p>
        </p:txBody>
      </p:sp>
      <p:pic>
        <p:nvPicPr>
          <p:cNvPr id="5" name="Picture 4"/>
          <p:cNvPicPr>
            <a:picLocks noChangeAspect="1"/>
          </p:cNvPicPr>
          <p:nvPr/>
        </p:nvPicPr>
        <p:blipFill>
          <a:blip r:embed="rId3"/>
          <a:stretch>
            <a:fillRect/>
          </a:stretch>
        </p:blipFill>
        <p:spPr>
          <a:xfrm>
            <a:off x="4114800" y="2541896"/>
            <a:ext cx="3962400" cy="3886200"/>
          </a:xfrm>
          <a:prstGeom prst="rect">
            <a:avLst/>
          </a:prstGeom>
        </p:spPr>
      </p:pic>
    </p:spTree>
    <p:extLst>
      <p:ext uri="{BB962C8B-B14F-4D97-AF65-F5344CB8AC3E}">
        <p14:creationId xmlns:p14="http://schemas.microsoft.com/office/powerpoint/2010/main" val="3298316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ChangeArrowheads="1"/>
          </p:cNvSpPr>
          <p:nvPr/>
        </p:nvSpPr>
        <p:spPr bwMode="auto">
          <a:xfrm>
            <a:off x="3584576" y="2641601"/>
            <a:ext cx="4989513"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4000">
              <a:solidFill>
                <a:schemeClr val="accent2"/>
              </a:solidFill>
              <a:latin typeface="Comic Sans MS" panose="030F0702030302020204" pitchFamily="66" charset="0"/>
            </a:endParaRPr>
          </a:p>
        </p:txBody>
      </p:sp>
      <p:graphicFrame>
        <p:nvGraphicFramePr>
          <p:cNvPr id="4" name="Table 3"/>
          <p:cNvGraphicFramePr>
            <a:graphicFrameLocks noGrp="1"/>
          </p:cNvGraphicFramePr>
          <p:nvPr>
            <p:extLst/>
          </p:nvPr>
        </p:nvGraphicFramePr>
        <p:xfrm>
          <a:off x="1274617" y="1288472"/>
          <a:ext cx="9573491" cy="4461163"/>
        </p:xfrm>
        <a:graphic>
          <a:graphicData uri="http://schemas.openxmlformats.org/drawingml/2006/table">
            <a:tbl>
              <a:tblPr firstRow="1" firstCol="1" bandRow="1"/>
              <a:tblGrid>
                <a:gridCol w="2241531">
                  <a:extLst>
                    <a:ext uri="{9D8B030D-6E8A-4147-A177-3AD203B41FA5}">
                      <a16:colId xmlns:a16="http://schemas.microsoft.com/office/drawing/2014/main" val="3051494295"/>
                    </a:ext>
                  </a:extLst>
                </a:gridCol>
                <a:gridCol w="7331960">
                  <a:extLst>
                    <a:ext uri="{9D8B030D-6E8A-4147-A177-3AD203B41FA5}">
                      <a16:colId xmlns:a16="http://schemas.microsoft.com/office/drawing/2014/main" val="727595804"/>
                    </a:ext>
                  </a:extLst>
                </a:gridCol>
              </a:tblGrid>
              <a:tr h="606997">
                <a:tc>
                  <a:txBody>
                    <a:bodyPr/>
                    <a:lstStyle/>
                    <a:p>
                      <a:pPr marL="0" marR="0" algn="ctr">
                        <a:lnSpc>
                          <a:spcPct val="107000"/>
                        </a:lnSpc>
                        <a:spcBef>
                          <a:spcPts val="0"/>
                        </a:spcBef>
                        <a:spcAft>
                          <a:spcPts val="600"/>
                        </a:spcAft>
                      </a:pPr>
                      <a:r>
                        <a:rPr lang="en-IN" sz="2000" b="1" dirty="0">
                          <a:effectLst/>
                          <a:latin typeface="Cambria" panose="02040503050406030204" pitchFamily="18" charset="0"/>
                          <a:ea typeface="Calibri" panose="020F0502020204030204" pitchFamily="34" charset="0"/>
                          <a:cs typeface="Calibri" panose="020F0502020204030204" pitchFamily="34" charset="0"/>
                        </a:rPr>
                        <a:t>Course </a:t>
                      </a:r>
                      <a:endParaRPr lang="en-US" sz="2000" dirty="0">
                        <a:effectLst/>
                        <a:latin typeface="Calibri" panose="020F0502020204030204" pitchFamily="34" charset="0"/>
                        <a:ea typeface="Calibri" panose="020F0502020204030204" pitchFamily="34" charset="0"/>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600"/>
                        </a:spcAft>
                      </a:pPr>
                      <a:r>
                        <a:rPr lang="en-IN" sz="1600" b="1" dirty="0">
                          <a:effectLst/>
                          <a:latin typeface="Cambria" panose="02040503050406030204" pitchFamily="18" charset="0"/>
                          <a:ea typeface="Times New Roman" panose="02020603050405020304" pitchFamily="18" charset="0"/>
                          <a:cs typeface="Calibri" panose="020F0502020204030204" pitchFamily="34" charset="0"/>
                        </a:rPr>
                        <a:t>Course outcomes: - After completion of these courses students should be able to</a:t>
                      </a:r>
                      <a:endParaRPr lang="en-US" sz="1600" dirty="0">
                        <a:effectLst/>
                        <a:latin typeface="Calibri" panose="020F0502020204030204" pitchFamily="34" charset="0"/>
                        <a:ea typeface="Calibri" panose="020F0502020204030204" pitchFamily="34" charset="0"/>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259126"/>
                  </a:ext>
                </a:extLst>
              </a:tr>
              <a:tr h="3854166">
                <a:tc>
                  <a:txBody>
                    <a:bodyPr/>
                    <a:lstStyle/>
                    <a:p>
                      <a:pPr marL="0" marR="0">
                        <a:lnSpc>
                          <a:spcPct val="107000"/>
                        </a:lnSpc>
                        <a:spcBef>
                          <a:spcPts val="0"/>
                        </a:spcBef>
                        <a:spcAft>
                          <a:spcPts val="600"/>
                        </a:spcAft>
                      </a:pPr>
                      <a:r>
                        <a:rPr lang="en-IN" sz="1600" dirty="0">
                          <a:effectLst/>
                          <a:latin typeface="Cambria" panose="02040503050406030204" pitchFamily="18" charset="0"/>
                          <a:ea typeface="Cambria" panose="02040503050406030204" pitchFamily="18" charset="0"/>
                          <a:cs typeface="Cambria" panose="02040503050406030204" pitchFamily="18" charset="0"/>
                        </a:rPr>
                        <a:t>13010200 Java Programming Language</a:t>
                      </a:r>
                      <a:endParaRPr lang="en-US" sz="1600" dirty="0">
                        <a:effectLst/>
                        <a:latin typeface="Cambria" panose="02040503050406030204" pitchFamily="18" charset="0"/>
                        <a:ea typeface="Cambria" panose="02040503050406030204" pitchFamily="18" charset="0"/>
                        <a:cs typeface="Mangal"/>
                      </a:endParaRPr>
                    </a:p>
                    <a:p>
                      <a:pPr marL="0" marR="0">
                        <a:lnSpc>
                          <a:spcPct val="107000"/>
                        </a:lnSpc>
                        <a:spcBef>
                          <a:spcPts val="0"/>
                        </a:spcBef>
                        <a:spcAft>
                          <a:spcPts val="600"/>
                        </a:spcAft>
                      </a:pPr>
                      <a:r>
                        <a:rPr lang="en-IN" sz="1100" dirty="0">
                          <a:effectLst/>
                          <a:latin typeface="Cambria" panose="02040503050406030204" pitchFamily="18"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fontAlgn="base">
                        <a:lnSpc>
                          <a:spcPct val="107000"/>
                        </a:lnSpc>
                        <a:spcBef>
                          <a:spcPts val="0"/>
                        </a:spcBef>
                        <a:spcAft>
                          <a:spcPts val="600"/>
                        </a:spcAft>
                        <a:buSzPts val="1100"/>
                        <a:buFont typeface="Cambria" panose="02040503050406030204" pitchFamily="18" charset="0"/>
                        <a:buNone/>
                      </a:pPr>
                      <a:r>
                        <a:rPr lang="en-US" sz="1800" u="none" strike="noStrike" dirty="0" smtClean="0">
                          <a:effectLst/>
                          <a:latin typeface="Cambria" panose="02040503050406030204" pitchFamily="18" charset="0"/>
                          <a:ea typeface="Cambria" panose="02040503050406030204" pitchFamily="18" charset="0"/>
                          <a:cs typeface="Cambria" panose="02040503050406030204" pitchFamily="18" charset="0"/>
                        </a:rPr>
                        <a:t>CO 1:Define </a:t>
                      </a:r>
                      <a:r>
                        <a:rPr lang="en-US" sz="1800" u="none" strike="noStrike" dirty="0">
                          <a:effectLst/>
                          <a:latin typeface="Cambria" panose="02040503050406030204" pitchFamily="18" charset="0"/>
                          <a:ea typeface="Cambria" panose="02040503050406030204" pitchFamily="18" charset="0"/>
                          <a:cs typeface="Cambria" panose="02040503050406030204" pitchFamily="18" charset="0"/>
                        </a:rPr>
                        <a:t>the features of Java Programming Language with Syntax and structure of Java Programs and how to use various operators in Java. </a:t>
                      </a:r>
                      <a:endParaRPr lang="en-US" sz="1800" u="none" strike="noStrike" dirty="0">
                        <a:effectLst/>
                        <a:latin typeface="Cambria" panose="02040503050406030204" pitchFamily="18" charset="0"/>
                        <a:ea typeface="Cambria" panose="02040503050406030204" pitchFamily="18" charset="0"/>
                        <a:cs typeface="Mangal"/>
                      </a:endParaRPr>
                    </a:p>
                    <a:p>
                      <a:pPr marL="0" marR="0" lvl="0" indent="0" algn="just" fontAlgn="base">
                        <a:lnSpc>
                          <a:spcPct val="107000"/>
                        </a:lnSpc>
                        <a:spcBef>
                          <a:spcPts val="0"/>
                        </a:spcBef>
                        <a:spcAft>
                          <a:spcPts val="600"/>
                        </a:spcAft>
                        <a:buSzPts val="1100"/>
                        <a:buFont typeface="Cambria" panose="02040503050406030204" pitchFamily="18" charset="0"/>
                        <a:buNone/>
                      </a:pPr>
                      <a:r>
                        <a:rPr lang="en-US" sz="1800" u="none" strike="noStrike" dirty="0" smtClean="0">
                          <a:effectLst/>
                          <a:latin typeface="Cambria" panose="02040503050406030204" pitchFamily="18" charset="0"/>
                          <a:ea typeface="Cambria" panose="02040503050406030204" pitchFamily="18" charset="0"/>
                          <a:cs typeface="Cambria" panose="02040503050406030204" pitchFamily="18" charset="0"/>
                        </a:rPr>
                        <a:t>CO 2:Explain </a:t>
                      </a:r>
                      <a:r>
                        <a:rPr lang="en-US" sz="1800" u="none" strike="noStrike" dirty="0">
                          <a:effectLst/>
                          <a:latin typeface="Cambria" panose="02040503050406030204" pitchFamily="18" charset="0"/>
                          <a:ea typeface="Cambria" panose="02040503050406030204" pitchFamily="18" charset="0"/>
                          <a:cs typeface="Cambria" panose="02040503050406030204" pitchFamily="18" charset="0"/>
                        </a:rPr>
                        <a:t>how to implement the Object-oriented features by writing Java programs.</a:t>
                      </a:r>
                      <a:endParaRPr lang="en-US" sz="1800" u="none" strike="noStrike" dirty="0">
                        <a:effectLst/>
                        <a:latin typeface="Cambria" panose="02040503050406030204" pitchFamily="18" charset="0"/>
                        <a:ea typeface="Cambria" panose="02040503050406030204" pitchFamily="18" charset="0"/>
                        <a:cs typeface="Mangal"/>
                      </a:endParaRPr>
                    </a:p>
                    <a:p>
                      <a:pPr marL="0" marR="0" lvl="0" indent="0" algn="just" fontAlgn="base">
                        <a:lnSpc>
                          <a:spcPct val="107000"/>
                        </a:lnSpc>
                        <a:spcBef>
                          <a:spcPts val="0"/>
                        </a:spcBef>
                        <a:spcAft>
                          <a:spcPts val="600"/>
                        </a:spcAft>
                        <a:buSzPts val="1100"/>
                        <a:buFont typeface="Cambria" panose="02040503050406030204" pitchFamily="18" charset="0"/>
                        <a:buNone/>
                      </a:pPr>
                      <a:r>
                        <a:rPr lang="en-US" sz="1800" u="none" strike="noStrike" dirty="0" smtClean="0">
                          <a:effectLst/>
                          <a:latin typeface="Cambria" panose="02040503050406030204" pitchFamily="18" charset="0"/>
                          <a:ea typeface="Cambria" panose="02040503050406030204" pitchFamily="18" charset="0"/>
                          <a:cs typeface="Cambria" panose="02040503050406030204" pitchFamily="18" charset="0"/>
                        </a:rPr>
                        <a:t>CO3: Solve </a:t>
                      </a:r>
                      <a:r>
                        <a:rPr lang="en-US" sz="1800" u="none" strike="noStrike" dirty="0">
                          <a:effectLst/>
                          <a:latin typeface="Cambria" panose="02040503050406030204" pitchFamily="18" charset="0"/>
                          <a:ea typeface="Cambria" panose="02040503050406030204" pitchFamily="18" charset="0"/>
                          <a:cs typeface="Cambria" panose="02040503050406030204" pitchFamily="18" charset="0"/>
                        </a:rPr>
                        <a:t>Arrays, Strings, Vectors, Packages etc. in Java and implementing the Exception handling Mechanism in Java. </a:t>
                      </a:r>
                      <a:endParaRPr lang="en-US" sz="1800" u="none" strike="noStrike" dirty="0">
                        <a:effectLst/>
                        <a:latin typeface="Cambria" panose="02040503050406030204" pitchFamily="18" charset="0"/>
                        <a:ea typeface="Cambria" panose="02040503050406030204" pitchFamily="18" charset="0"/>
                        <a:cs typeface="Mangal"/>
                      </a:endParaRPr>
                    </a:p>
                    <a:p>
                      <a:pPr marL="0" marR="0" lvl="0" indent="0" algn="just" fontAlgn="base">
                        <a:lnSpc>
                          <a:spcPct val="107000"/>
                        </a:lnSpc>
                        <a:spcBef>
                          <a:spcPts val="0"/>
                        </a:spcBef>
                        <a:spcAft>
                          <a:spcPts val="600"/>
                        </a:spcAft>
                        <a:buSzPts val="1100"/>
                        <a:buFont typeface="Cambria" panose="02040503050406030204" pitchFamily="18" charset="0"/>
                        <a:buNone/>
                      </a:pPr>
                      <a:r>
                        <a:rPr lang="en-US" sz="1800" u="none" strike="noStrike" dirty="0" smtClean="0">
                          <a:effectLst/>
                          <a:latin typeface="Cambria" panose="02040503050406030204" pitchFamily="18" charset="0"/>
                          <a:ea typeface="Cambria" panose="02040503050406030204" pitchFamily="18" charset="0"/>
                          <a:cs typeface="Cambria" panose="02040503050406030204" pitchFamily="18" charset="0"/>
                        </a:rPr>
                        <a:t>CO4:</a:t>
                      </a:r>
                      <a:r>
                        <a:rPr lang="en-US" sz="1800" u="none" strike="noStrike" baseline="0" dirty="0" smtClean="0">
                          <a:effectLst/>
                          <a:latin typeface="Cambria" panose="02040503050406030204" pitchFamily="18" charset="0"/>
                          <a:ea typeface="Cambria" panose="02040503050406030204" pitchFamily="18" charset="0"/>
                          <a:cs typeface="Cambria" panose="02040503050406030204" pitchFamily="18" charset="0"/>
                        </a:rPr>
                        <a:t> </a:t>
                      </a:r>
                      <a:r>
                        <a:rPr lang="en-US" sz="1800" u="none" strike="noStrike" dirty="0" smtClean="0">
                          <a:effectLst/>
                          <a:latin typeface="Cambria" panose="02040503050406030204" pitchFamily="18" charset="0"/>
                          <a:ea typeface="Cambria" panose="02040503050406030204" pitchFamily="18" charset="0"/>
                          <a:cs typeface="Cambria" panose="02040503050406030204" pitchFamily="18" charset="0"/>
                        </a:rPr>
                        <a:t>Analyze </a:t>
                      </a:r>
                      <a:r>
                        <a:rPr lang="en-US" sz="1800" u="none" strike="noStrike" dirty="0">
                          <a:effectLst/>
                          <a:latin typeface="Cambria" panose="02040503050406030204" pitchFamily="18" charset="0"/>
                          <a:ea typeface="Cambria" panose="02040503050406030204" pitchFamily="18" charset="0"/>
                          <a:cs typeface="Cambria" panose="02040503050406030204" pitchFamily="18" charset="0"/>
                        </a:rPr>
                        <a:t>different concepts to create and use Threads and Packages in Java. </a:t>
                      </a:r>
                      <a:endParaRPr lang="en-US" sz="1800" u="none" strike="noStrike" dirty="0">
                        <a:effectLst/>
                        <a:latin typeface="Cambria" panose="02040503050406030204" pitchFamily="18" charset="0"/>
                        <a:ea typeface="Cambria" panose="02040503050406030204" pitchFamily="18" charset="0"/>
                        <a:cs typeface="Mangal"/>
                      </a:endParaRPr>
                    </a:p>
                    <a:p>
                      <a:pPr marL="0" marR="0" lvl="0" indent="0" algn="just" fontAlgn="base">
                        <a:lnSpc>
                          <a:spcPct val="107000"/>
                        </a:lnSpc>
                        <a:spcBef>
                          <a:spcPts val="0"/>
                        </a:spcBef>
                        <a:spcAft>
                          <a:spcPts val="600"/>
                        </a:spcAft>
                        <a:buSzPts val="1100"/>
                        <a:buFont typeface="Cambria" panose="02040503050406030204" pitchFamily="18" charset="0"/>
                        <a:buNone/>
                      </a:pPr>
                      <a:r>
                        <a:rPr lang="en-US" sz="1800" u="none" strike="noStrike" dirty="0" smtClean="0">
                          <a:effectLst/>
                          <a:latin typeface="Cambria" panose="02040503050406030204" pitchFamily="18" charset="0"/>
                          <a:ea typeface="Cambria" panose="02040503050406030204" pitchFamily="18" charset="0"/>
                          <a:cs typeface="Cambria" panose="02040503050406030204" pitchFamily="18" charset="0"/>
                        </a:rPr>
                        <a:t>CO5: Determine </a:t>
                      </a:r>
                      <a:r>
                        <a:rPr lang="en-US" sz="1800" u="none" strike="noStrike" dirty="0">
                          <a:effectLst/>
                          <a:latin typeface="Cambria" panose="02040503050406030204" pitchFamily="18" charset="0"/>
                          <a:ea typeface="Cambria" panose="02040503050406030204" pitchFamily="18" charset="0"/>
                          <a:cs typeface="Cambria" panose="02040503050406030204" pitchFamily="18" charset="0"/>
                        </a:rPr>
                        <a:t>the different concepts of applets and adding them to a HTML File.</a:t>
                      </a:r>
                      <a:endParaRPr lang="en-US" sz="1800" u="none" strike="noStrike" dirty="0">
                        <a:effectLst/>
                        <a:latin typeface="Cambria" panose="02040503050406030204" pitchFamily="18" charset="0"/>
                        <a:ea typeface="Cambria" panose="02040503050406030204" pitchFamily="18" charset="0"/>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677362"/>
                  </a:ext>
                </a:extLst>
              </a:tr>
            </a:tbl>
          </a:graphicData>
        </a:graphic>
      </p:graphicFrame>
    </p:spTree>
    <p:extLst>
      <p:ext uri="{BB962C8B-B14F-4D97-AF65-F5344CB8AC3E}">
        <p14:creationId xmlns:p14="http://schemas.microsoft.com/office/powerpoint/2010/main" val="36299502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581891" y="653856"/>
            <a:ext cx="11333018" cy="1754326"/>
          </a:xfrm>
          <a:prstGeom prst="rect">
            <a:avLst/>
          </a:prstGeom>
        </p:spPr>
        <p:txBody>
          <a:bodyPr wrap="square">
            <a:spAutoFit/>
          </a:bodyPr>
          <a:lstStyle/>
          <a:p>
            <a:pPr algn="just"/>
            <a:r>
              <a:rPr lang="en-US" b="1" dirty="0"/>
              <a:t>AWT Canvas</a:t>
            </a:r>
          </a:p>
          <a:p>
            <a:pPr algn="just"/>
            <a:r>
              <a:rPr lang="en-US" dirty="0"/>
              <a:t>In Java, AWT contains a Canvas Class. A blank rectangular area is provided. It is used when a user wants to draw on the screen.</a:t>
            </a:r>
          </a:p>
          <a:p>
            <a:pPr algn="just"/>
            <a:endParaRPr lang="en-US" dirty="0"/>
          </a:p>
          <a:p>
            <a:pPr algn="just"/>
            <a:r>
              <a:rPr lang="en-US" b="1" dirty="0"/>
              <a:t>Declaration:</a:t>
            </a:r>
          </a:p>
          <a:p>
            <a:pPr algn="just"/>
            <a:r>
              <a:rPr lang="en-US" dirty="0"/>
              <a:t>public class Canvas extends Component implements Accessible</a:t>
            </a:r>
          </a:p>
        </p:txBody>
      </p:sp>
      <p:pic>
        <p:nvPicPr>
          <p:cNvPr id="3" name="Picture 2"/>
          <p:cNvPicPr>
            <a:picLocks noChangeAspect="1"/>
          </p:cNvPicPr>
          <p:nvPr/>
        </p:nvPicPr>
        <p:blipFill>
          <a:blip r:embed="rId3"/>
          <a:stretch>
            <a:fillRect/>
          </a:stretch>
        </p:blipFill>
        <p:spPr>
          <a:xfrm>
            <a:off x="3191741" y="2408182"/>
            <a:ext cx="5661314" cy="4097869"/>
          </a:xfrm>
          <a:prstGeom prst="rect">
            <a:avLst/>
          </a:prstGeom>
        </p:spPr>
      </p:pic>
    </p:spTree>
    <p:extLst>
      <p:ext uri="{BB962C8B-B14F-4D97-AF65-F5344CB8AC3E}">
        <p14:creationId xmlns:p14="http://schemas.microsoft.com/office/powerpoint/2010/main" val="15478964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25977"/>
            <a:ext cx="12192000" cy="5479473"/>
          </a:xfrm>
          <a:prstGeom prst="rect">
            <a:avLst/>
          </a:prstGeom>
        </p:spPr>
      </p:pic>
      <p:pic>
        <p:nvPicPr>
          <p:cNvPr id="4" name="Picture 3"/>
          <p:cNvPicPr>
            <a:picLocks noChangeAspect="1"/>
          </p:cNvPicPr>
          <p:nvPr/>
        </p:nvPicPr>
        <p:blipFill>
          <a:blip r:embed="rId3"/>
          <a:stretch>
            <a:fillRect/>
          </a:stretch>
        </p:blipFill>
        <p:spPr>
          <a:xfrm>
            <a:off x="0" y="0"/>
            <a:ext cx="1367664" cy="856634"/>
          </a:xfrm>
          <a:prstGeom prst="rect">
            <a:avLst/>
          </a:prstGeom>
        </p:spPr>
      </p:pic>
    </p:spTree>
    <p:extLst>
      <p:ext uri="{BB962C8B-B14F-4D97-AF65-F5344CB8AC3E}">
        <p14:creationId xmlns:p14="http://schemas.microsoft.com/office/powerpoint/2010/main" val="301970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ChangeArrowheads="1"/>
          </p:cNvSpPr>
          <p:nvPr/>
        </p:nvSpPr>
        <p:spPr bwMode="auto">
          <a:xfrm>
            <a:off x="3584576" y="2641601"/>
            <a:ext cx="4989513"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4000">
              <a:solidFill>
                <a:schemeClr val="accent2"/>
              </a:solidFill>
              <a:latin typeface="Comic Sans MS" panose="030F0702030302020204" pitchFamily="66" charset="0"/>
            </a:endParaRPr>
          </a:p>
        </p:txBody>
      </p:sp>
      <p:graphicFrame>
        <p:nvGraphicFramePr>
          <p:cNvPr id="3" name="Table 2"/>
          <p:cNvGraphicFramePr>
            <a:graphicFrameLocks noGrp="1"/>
          </p:cNvGraphicFramePr>
          <p:nvPr>
            <p:extLst/>
          </p:nvPr>
        </p:nvGraphicFramePr>
        <p:xfrm>
          <a:off x="1510143" y="1759530"/>
          <a:ext cx="9545783" cy="3851559"/>
        </p:xfrm>
        <a:graphic>
          <a:graphicData uri="http://schemas.openxmlformats.org/drawingml/2006/table">
            <a:tbl>
              <a:tblPr firstRow="1" firstCol="1" bandRow="1">
                <a:tableStyleId>{5C22544A-7EE6-4342-B048-85BDC9FD1C3A}</a:tableStyleId>
              </a:tblPr>
              <a:tblGrid>
                <a:gridCol w="1262042">
                  <a:extLst>
                    <a:ext uri="{9D8B030D-6E8A-4147-A177-3AD203B41FA5}">
                      <a16:colId xmlns:a16="http://schemas.microsoft.com/office/drawing/2014/main" val="3054461368"/>
                    </a:ext>
                  </a:extLst>
                </a:gridCol>
                <a:gridCol w="658549">
                  <a:extLst>
                    <a:ext uri="{9D8B030D-6E8A-4147-A177-3AD203B41FA5}">
                      <a16:colId xmlns:a16="http://schemas.microsoft.com/office/drawing/2014/main" val="1894237365"/>
                    </a:ext>
                  </a:extLst>
                </a:gridCol>
                <a:gridCol w="658549">
                  <a:extLst>
                    <a:ext uri="{9D8B030D-6E8A-4147-A177-3AD203B41FA5}">
                      <a16:colId xmlns:a16="http://schemas.microsoft.com/office/drawing/2014/main" val="3575617625"/>
                    </a:ext>
                  </a:extLst>
                </a:gridCol>
                <a:gridCol w="658549">
                  <a:extLst>
                    <a:ext uri="{9D8B030D-6E8A-4147-A177-3AD203B41FA5}">
                      <a16:colId xmlns:a16="http://schemas.microsoft.com/office/drawing/2014/main" val="4070205832"/>
                    </a:ext>
                  </a:extLst>
                </a:gridCol>
                <a:gridCol w="657490">
                  <a:extLst>
                    <a:ext uri="{9D8B030D-6E8A-4147-A177-3AD203B41FA5}">
                      <a16:colId xmlns:a16="http://schemas.microsoft.com/office/drawing/2014/main" val="3286247678"/>
                    </a:ext>
                  </a:extLst>
                </a:gridCol>
                <a:gridCol w="657490">
                  <a:extLst>
                    <a:ext uri="{9D8B030D-6E8A-4147-A177-3AD203B41FA5}">
                      <a16:colId xmlns:a16="http://schemas.microsoft.com/office/drawing/2014/main" val="3406357760"/>
                    </a:ext>
                  </a:extLst>
                </a:gridCol>
                <a:gridCol w="657490">
                  <a:extLst>
                    <a:ext uri="{9D8B030D-6E8A-4147-A177-3AD203B41FA5}">
                      <a16:colId xmlns:a16="http://schemas.microsoft.com/office/drawing/2014/main" val="3877424571"/>
                    </a:ext>
                  </a:extLst>
                </a:gridCol>
                <a:gridCol w="657490">
                  <a:extLst>
                    <a:ext uri="{9D8B030D-6E8A-4147-A177-3AD203B41FA5}">
                      <a16:colId xmlns:a16="http://schemas.microsoft.com/office/drawing/2014/main" val="3537105399"/>
                    </a:ext>
                  </a:extLst>
                </a:gridCol>
                <a:gridCol w="657490">
                  <a:extLst>
                    <a:ext uri="{9D8B030D-6E8A-4147-A177-3AD203B41FA5}">
                      <a16:colId xmlns:a16="http://schemas.microsoft.com/office/drawing/2014/main" val="1322333051"/>
                    </a:ext>
                  </a:extLst>
                </a:gridCol>
                <a:gridCol w="657490">
                  <a:extLst>
                    <a:ext uri="{9D8B030D-6E8A-4147-A177-3AD203B41FA5}">
                      <a16:colId xmlns:a16="http://schemas.microsoft.com/office/drawing/2014/main" val="2659835134"/>
                    </a:ext>
                  </a:extLst>
                </a:gridCol>
                <a:gridCol w="787718">
                  <a:extLst>
                    <a:ext uri="{9D8B030D-6E8A-4147-A177-3AD203B41FA5}">
                      <a16:colId xmlns:a16="http://schemas.microsoft.com/office/drawing/2014/main" val="3033289746"/>
                    </a:ext>
                  </a:extLst>
                </a:gridCol>
                <a:gridCol w="787718">
                  <a:extLst>
                    <a:ext uri="{9D8B030D-6E8A-4147-A177-3AD203B41FA5}">
                      <a16:colId xmlns:a16="http://schemas.microsoft.com/office/drawing/2014/main" val="2608995881"/>
                    </a:ext>
                  </a:extLst>
                </a:gridCol>
                <a:gridCol w="787718">
                  <a:extLst>
                    <a:ext uri="{9D8B030D-6E8A-4147-A177-3AD203B41FA5}">
                      <a16:colId xmlns:a16="http://schemas.microsoft.com/office/drawing/2014/main" val="1590821765"/>
                    </a:ext>
                  </a:extLst>
                </a:gridCol>
              </a:tblGrid>
              <a:tr h="1121089">
                <a:tc>
                  <a:txBody>
                    <a:bodyPr/>
                    <a:lstStyle/>
                    <a:p>
                      <a:pPr marL="0" marR="0" algn="just">
                        <a:lnSpc>
                          <a:spcPct val="107000"/>
                        </a:lnSpc>
                        <a:spcBef>
                          <a:spcPts val="0"/>
                        </a:spcBef>
                        <a:spcAft>
                          <a:spcPts val="0"/>
                        </a:spcAft>
                      </a:pPr>
                      <a:r>
                        <a:rPr lang="en-IN" sz="1100">
                          <a:effectLst/>
                        </a:rPr>
                        <a:t>13010200</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PO1</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PO2</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PO3</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PO4</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PO5</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PO6</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PO7</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PO8</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PO9</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PO10</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PO11</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PO12</a:t>
                      </a:r>
                      <a:endParaRPr lang="en-US" sz="1100">
                        <a:effectLst/>
                        <a:latin typeface="Calibri" panose="020F0502020204030204" pitchFamily="34" charset="0"/>
                        <a:ea typeface="Calibri" panose="020F0502020204030204" pitchFamily="34" charset="0"/>
                        <a:cs typeface="Mangal"/>
                      </a:endParaRPr>
                    </a:p>
                  </a:txBody>
                  <a:tcPr marL="68580" marR="68580" marT="0" marB="0"/>
                </a:tc>
                <a:extLst>
                  <a:ext uri="{0D108BD9-81ED-4DB2-BD59-A6C34878D82A}">
                    <a16:rowId xmlns:a16="http://schemas.microsoft.com/office/drawing/2014/main" val="4185630760"/>
                  </a:ext>
                </a:extLst>
              </a:tr>
              <a:tr h="546094">
                <a:tc>
                  <a:txBody>
                    <a:bodyPr/>
                    <a:lstStyle/>
                    <a:p>
                      <a:pPr marL="0" marR="0" algn="just">
                        <a:lnSpc>
                          <a:spcPct val="107000"/>
                        </a:lnSpc>
                        <a:spcBef>
                          <a:spcPts val="0"/>
                        </a:spcBef>
                        <a:spcAft>
                          <a:spcPts val="0"/>
                        </a:spcAft>
                      </a:pPr>
                      <a:r>
                        <a:rPr lang="en-IN" sz="1100">
                          <a:effectLst/>
                        </a:rPr>
                        <a:t>CO1</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1</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extLst>
                  <a:ext uri="{0D108BD9-81ED-4DB2-BD59-A6C34878D82A}">
                    <a16:rowId xmlns:a16="http://schemas.microsoft.com/office/drawing/2014/main" val="1282356010"/>
                  </a:ext>
                </a:extLst>
              </a:tr>
              <a:tr h="546094">
                <a:tc>
                  <a:txBody>
                    <a:bodyPr/>
                    <a:lstStyle/>
                    <a:p>
                      <a:pPr marL="0" marR="0" algn="just">
                        <a:lnSpc>
                          <a:spcPct val="107000"/>
                        </a:lnSpc>
                        <a:spcBef>
                          <a:spcPts val="0"/>
                        </a:spcBef>
                        <a:spcAft>
                          <a:spcPts val="0"/>
                        </a:spcAft>
                      </a:pPr>
                      <a:r>
                        <a:rPr lang="en-IN" sz="1100">
                          <a:effectLst/>
                        </a:rPr>
                        <a:t>CO2</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extLst>
                  <a:ext uri="{0D108BD9-81ED-4DB2-BD59-A6C34878D82A}">
                    <a16:rowId xmlns:a16="http://schemas.microsoft.com/office/drawing/2014/main" val="1523511382"/>
                  </a:ext>
                </a:extLst>
              </a:tr>
              <a:tr h="546094">
                <a:tc>
                  <a:txBody>
                    <a:bodyPr/>
                    <a:lstStyle/>
                    <a:p>
                      <a:pPr marL="0" marR="0" algn="just">
                        <a:lnSpc>
                          <a:spcPct val="107000"/>
                        </a:lnSpc>
                        <a:spcBef>
                          <a:spcPts val="0"/>
                        </a:spcBef>
                        <a:spcAft>
                          <a:spcPts val="0"/>
                        </a:spcAft>
                      </a:pPr>
                      <a:r>
                        <a:rPr lang="en-IN" sz="1100">
                          <a:effectLst/>
                        </a:rPr>
                        <a:t>CO3</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1</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1</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extLst>
                  <a:ext uri="{0D108BD9-81ED-4DB2-BD59-A6C34878D82A}">
                    <a16:rowId xmlns:a16="http://schemas.microsoft.com/office/drawing/2014/main" val="3838830434"/>
                  </a:ext>
                </a:extLst>
              </a:tr>
              <a:tr h="546094">
                <a:tc>
                  <a:txBody>
                    <a:bodyPr/>
                    <a:lstStyle/>
                    <a:p>
                      <a:pPr marL="0" marR="0" algn="just">
                        <a:lnSpc>
                          <a:spcPct val="107000"/>
                        </a:lnSpc>
                        <a:spcBef>
                          <a:spcPts val="0"/>
                        </a:spcBef>
                        <a:spcAft>
                          <a:spcPts val="0"/>
                        </a:spcAft>
                      </a:pPr>
                      <a:r>
                        <a:rPr lang="en-IN" sz="1100">
                          <a:effectLst/>
                        </a:rPr>
                        <a:t>CO4</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1</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1</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1</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nchor="ctr"/>
                </a:tc>
                <a:extLst>
                  <a:ext uri="{0D108BD9-81ED-4DB2-BD59-A6C34878D82A}">
                    <a16:rowId xmlns:a16="http://schemas.microsoft.com/office/drawing/2014/main" val="1084246826"/>
                  </a:ext>
                </a:extLst>
              </a:tr>
              <a:tr h="546094">
                <a:tc>
                  <a:txBody>
                    <a:bodyPr/>
                    <a:lstStyle/>
                    <a:p>
                      <a:pPr marL="0" marR="0" algn="just">
                        <a:lnSpc>
                          <a:spcPct val="107000"/>
                        </a:lnSpc>
                        <a:spcBef>
                          <a:spcPts val="0"/>
                        </a:spcBef>
                        <a:spcAft>
                          <a:spcPts val="0"/>
                        </a:spcAft>
                      </a:pPr>
                      <a:r>
                        <a:rPr lang="en-IN" sz="1100">
                          <a:effectLst/>
                        </a:rPr>
                        <a:t>CO5</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 </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4</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 </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 </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2</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 </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 </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a:effectLst/>
                        </a:rPr>
                        <a:t>3</a:t>
                      </a:r>
                      <a:endParaRPr lang="en-US" sz="1100">
                        <a:effectLst/>
                        <a:latin typeface="Calibri" panose="020F0502020204030204" pitchFamily="34" charset="0"/>
                        <a:ea typeface="Calibri" panose="020F0502020204030204" pitchFamily="34" charset="0"/>
                        <a:cs typeface="Mangal"/>
                      </a:endParaRPr>
                    </a:p>
                  </a:txBody>
                  <a:tcPr marL="68580" marR="68580" marT="0" marB="0"/>
                </a:tc>
                <a:tc>
                  <a:txBody>
                    <a:bodyPr/>
                    <a:lstStyle/>
                    <a:p>
                      <a:pPr marL="0" marR="0" algn="just">
                        <a:lnSpc>
                          <a:spcPct val="107000"/>
                        </a:lnSpc>
                        <a:spcBef>
                          <a:spcPts val="0"/>
                        </a:spcBef>
                        <a:spcAft>
                          <a:spcPts val="0"/>
                        </a:spcAft>
                      </a:pPr>
                      <a:r>
                        <a:rPr lang="en-IN" sz="1100" dirty="0">
                          <a:effectLst/>
                        </a:rPr>
                        <a:t> </a:t>
                      </a:r>
                      <a:endParaRPr lang="en-US" sz="1100" dirty="0">
                        <a:effectLst/>
                        <a:latin typeface="Calibri" panose="020F0502020204030204" pitchFamily="34" charset="0"/>
                        <a:ea typeface="Calibri" panose="020F0502020204030204" pitchFamily="34" charset="0"/>
                        <a:cs typeface="Mangal"/>
                      </a:endParaRPr>
                    </a:p>
                  </a:txBody>
                  <a:tcPr marL="68580" marR="68580" marT="0" marB="0"/>
                </a:tc>
                <a:extLst>
                  <a:ext uri="{0D108BD9-81ED-4DB2-BD59-A6C34878D82A}">
                    <a16:rowId xmlns:a16="http://schemas.microsoft.com/office/drawing/2014/main" val="4126134330"/>
                  </a:ext>
                </a:extLst>
              </a:tr>
            </a:tbl>
          </a:graphicData>
        </a:graphic>
      </p:graphicFrame>
      <p:sp>
        <p:nvSpPr>
          <p:cNvPr id="4" name="Rectangle 3"/>
          <p:cNvSpPr/>
          <p:nvPr/>
        </p:nvSpPr>
        <p:spPr>
          <a:xfrm>
            <a:off x="5466023" y="949163"/>
            <a:ext cx="1226618" cy="369332"/>
          </a:xfrm>
          <a:prstGeom prst="rect">
            <a:avLst/>
          </a:prstGeom>
        </p:spPr>
        <p:txBody>
          <a:bodyPr wrap="none">
            <a:spAutoFit/>
          </a:bodyPr>
          <a:lstStyle/>
          <a:p>
            <a:r>
              <a:rPr lang="en-IN" b="1" dirty="0">
                <a:latin typeface="Cambria" panose="02040503050406030204" pitchFamily="18" charset="0"/>
                <a:ea typeface="Calibri" panose="020F0502020204030204" pitchFamily="34" charset="0"/>
                <a:cs typeface="Mangal"/>
              </a:rPr>
              <a:t>Mapping: </a:t>
            </a:r>
            <a:endParaRPr lang="en-US" dirty="0"/>
          </a:p>
        </p:txBody>
      </p:sp>
    </p:spTree>
    <p:extLst>
      <p:ext uri="{BB962C8B-B14F-4D97-AF65-F5344CB8AC3E}">
        <p14:creationId xmlns:p14="http://schemas.microsoft.com/office/powerpoint/2010/main" val="1342826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3" name="Rectangle 2"/>
          <p:cNvSpPr/>
          <p:nvPr/>
        </p:nvSpPr>
        <p:spPr>
          <a:xfrm>
            <a:off x="4530963" y="0"/>
            <a:ext cx="2768900" cy="584775"/>
          </a:xfrm>
          <a:prstGeom prst="rect">
            <a:avLst/>
          </a:prstGeom>
        </p:spPr>
        <p:txBody>
          <a:bodyPr wrap="none">
            <a:spAutoFit/>
          </a:bodyPr>
          <a:lstStyle/>
          <a:p>
            <a:r>
              <a:rPr lang="en-US" sz="3200" b="1" smtClean="0">
                <a:solidFill>
                  <a:srgbClr val="212529"/>
                </a:solidFill>
                <a:latin typeface="Cambria" panose="02040503050406030204" pitchFamily="18" charset="0"/>
                <a:ea typeface="Cambria" panose="02040503050406030204" pitchFamily="18" charset="0"/>
              </a:rPr>
              <a:t>Applet in Java</a:t>
            </a:r>
            <a:endParaRPr lang="en-US" sz="3200" b="1" i="0" dirty="0">
              <a:solidFill>
                <a:srgbClr val="212529"/>
              </a:solidFill>
              <a:effectLst/>
              <a:latin typeface="Cambria" panose="02040503050406030204" pitchFamily="18" charset="0"/>
              <a:ea typeface="Cambria" panose="02040503050406030204" pitchFamily="18" charset="0"/>
            </a:endParaRPr>
          </a:p>
        </p:txBody>
      </p:sp>
      <p:sp>
        <p:nvSpPr>
          <p:cNvPr id="5" name="Rectangle 4"/>
          <p:cNvSpPr/>
          <p:nvPr/>
        </p:nvSpPr>
        <p:spPr>
          <a:xfrm>
            <a:off x="193963" y="856634"/>
            <a:ext cx="11610110" cy="4524315"/>
          </a:xfrm>
          <a:prstGeom prst="rect">
            <a:avLst/>
          </a:prstGeom>
        </p:spPr>
        <p:txBody>
          <a:bodyPr wrap="square">
            <a:spAutoFit/>
          </a:bodyPr>
          <a:lstStyle/>
          <a:p>
            <a:pPr algn="just"/>
            <a:r>
              <a:rPr lang="en-US" dirty="0">
                <a:latin typeface="Cambria" panose="02040503050406030204" pitchFamily="18" charset="0"/>
                <a:ea typeface="Cambria" panose="02040503050406030204" pitchFamily="18" charset="0"/>
              </a:rPr>
              <a:t>An applet is a special kind of Java program that runs in a Java enabled browser. This is the first Java program that can run over the network using the browser. Applet is typically embedded inside a web page and runs in the browser.</a:t>
            </a:r>
          </a:p>
          <a:p>
            <a:pPr algn="just"/>
            <a:endParaRPr lang="en-US"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In other words, we can say that Applets are small Java applications that can be accessed on an Internet server, transported over Internet, and can be automatically installed and run as apart of a web document</a:t>
            </a:r>
            <a:r>
              <a:rPr lang="en-US" dirty="0" smtClean="0">
                <a:latin typeface="Cambria" panose="02040503050406030204" pitchFamily="18" charset="0"/>
                <a:ea typeface="Cambria" panose="02040503050406030204" pitchFamily="18" charset="0"/>
              </a:rPr>
              <a:t>.</a:t>
            </a:r>
          </a:p>
          <a:p>
            <a:pPr algn="just"/>
            <a:r>
              <a:rPr lang="en-US" dirty="0">
                <a:latin typeface="Cambria" panose="02040503050406030204" pitchFamily="18" charset="0"/>
                <a:ea typeface="Cambria" panose="02040503050406030204" pitchFamily="18" charset="0"/>
              </a:rPr>
              <a:t>After a user receives an applet, the applet can produce a graphical user interface. It has limited access to resources so that it can run complex computations without introducing the risk of viruses or breaching data integrity</a:t>
            </a:r>
            <a:r>
              <a:rPr lang="en-US" dirty="0" smtClean="0">
                <a:latin typeface="Cambria" panose="02040503050406030204" pitchFamily="18" charset="0"/>
                <a:ea typeface="Cambria" panose="02040503050406030204" pitchFamily="18" charset="0"/>
              </a:rPr>
              <a:t>.</a:t>
            </a:r>
          </a:p>
          <a:p>
            <a:pPr algn="just"/>
            <a:endParaRPr lang="en-US" dirty="0">
              <a:latin typeface="Cambria" panose="02040503050406030204" pitchFamily="18" charset="0"/>
              <a:ea typeface="Cambria" panose="02040503050406030204" pitchFamily="18" charset="0"/>
            </a:endParaRPr>
          </a:p>
          <a:p>
            <a:pPr algn="just"/>
            <a:r>
              <a:rPr lang="en-US" dirty="0" smtClean="0">
                <a:latin typeface="Cambria" panose="02040503050406030204" pitchFamily="18" charset="0"/>
                <a:ea typeface="Cambria" panose="02040503050406030204" pitchFamily="18" charset="0"/>
              </a:rPr>
              <a:t>Create </a:t>
            </a:r>
            <a:r>
              <a:rPr lang="en-US" dirty="0">
                <a:latin typeface="Cambria" panose="02040503050406030204" pitchFamily="18" charset="0"/>
                <a:ea typeface="Cambria" panose="02040503050406030204" pitchFamily="18" charset="0"/>
              </a:rPr>
              <a:t>an applet, a class must class extends </a:t>
            </a:r>
            <a:r>
              <a:rPr lang="en-US" dirty="0" err="1">
                <a:latin typeface="Cambria" panose="02040503050406030204" pitchFamily="18" charset="0"/>
                <a:ea typeface="Cambria" panose="02040503050406030204" pitchFamily="18" charset="0"/>
              </a:rPr>
              <a:t>java.applet.Applet</a:t>
            </a:r>
            <a:r>
              <a:rPr lang="en-US" dirty="0">
                <a:latin typeface="Cambria" panose="02040503050406030204" pitchFamily="18" charset="0"/>
                <a:ea typeface="Cambria" panose="02040503050406030204" pitchFamily="18" charset="0"/>
              </a:rPr>
              <a:t> class.</a:t>
            </a:r>
          </a:p>
          <a:p>
            <a:pPr algn="just"/>
            <a:endParaRPr lang="en-US"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An Applet class does not have any main() method. It is viewed using JVM. The JVM can use either a plug-in of the Web browser or a separate runtime environment to run an applet application.</a:t>
            </a:r>
          </a:p>
          <a:p>
            <a:pPr algn="just"/>
            <a:endParaRPr lang="en-US"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JVM creates an instance of the applet class and invokes </a:t>
            </a:r>
            <a:r>
              <a:rPr lang="en-US" dirty="0" err="1">
                <a:latin typeface="Cambria" panose="02040503050406030204" pitchFamily="18" charset="0"/>
                <a:ea typeface="Cambria" panose="02040503050406030204" pitchFamily="18" charset="0"/>
              </a:rPr>
              <a:t>init</a:t>
            </a:r>
            <a:r>
              <a:rPr lang="en-US" dirty="0">
                <a:latin typeface="Cambria" panose="02040503050406030204" pitchFamily="18" charset="0"/>
                <a:ea typeface="Cambria" panose="02040503050406030204" pitchFamily="18" charset="0"/>
              </a:rPr>
              <a:t>() method to initialize an Applet.</a:t>
            </a:r>
          </a:p>
          <a:p>
            <a:pPr algn="just"/>
            <a:endParaRPr lang="en-US"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Note: Java Applet is deprecated since Java 9. It means Applet API is no longer considered important.</a:t>
            </a:r>
          </a:p>
        </p:txBody>
      </p:sp>
    </p:spTree>
    <p:extLst>
      <p:ext uri="{BB962C8B-B14F-4D97-AF65-F5344CB8AC3E}">
        <p14:creationId xmlns:p14="http://schemas.microsoft.com/office/powerpoint/2010/main" val="3582851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3" name="Rectangle 2"/>
          <p:cNvSpPr/>
          <p:nvPr/>
        </p:nvSpPr>
        <p:spPr>
          <a:xfrm>
            <a:off x="4530963" y="0"/>
            <a:ext cx="2768900" cy="584775"/>
          </a:xfrm>
          <a:prstGeom prst="rect">
            <a:avLst/>
          </a:prstGeom>
        </p:spPr>
        <p:txBody>
          <a:bodyPr wrap="none">
            <a:spAutoFit/>
          </a:bodyPr>
          <a:lstStyle/>
          <a:p>
            <a:r>
              <a:rPr lang="en-US" sz="3200" b="1" smtClean="0">
                <a:solidFill>
                  <a:srgbClr val="212529"/>
                </a:solidFill>
                <a:latin typeface="Cambria" panose="02040503050406030204" pitchFamily="18" charset="0"/>
                <a:ea typeface="Cambria" panose="02040503050406030204" pitchFamily="18" charset="0"/>
              </a:rPr>
              <a:t>Applet in Java</a:t>
            </a:r>
            <a:endParaRPr lang="en-US" sz="3200" b="1" i="0" dirty="0">
              <a:solidFill>
                <a:srgbClr val="212529"/>
              </a:solidFill>
              <a:effectLst/>
              <a:latin typeface="Cambria" panose="02040503050406030204" pitchFamily="18" charset="0"/>
              <a:ea typeface="Cambria" panose="02040503050406030204" pitchFamily="18" charset="0"/>
            </a:endParaRPr>
          </a:p>
        </p:txBody>
      </p:sp>
      <p:sp>
        <p:nvSpPr>
          <p:cNvPr id="2" name="Rectangle 1"/>
          <p:cNvSpPr/>
          <p:nvPr/>
        </p:nvSpPr>
        <p:spPr>
          <a:xfrm>
            <a:off x="554182" y="856634"/>
            <a:ext cx="3491345" cy="3000821"/>
          </a:xfrm>
          <a:prstGeom prst="rect">
            <a:avLst/>
          </a:prstGeom>
        </p:spPr>
        <p:txBody>
          <a:bodyPr wrap="square">
            <a:spAutoFit/>
          </a:bodyPr>
          <a:lstStyle/>
          <a:p>
            <a:r>
              <a:rPr lang="en-US" b="1" dirty="0">
                <a:latin typeface="Cambria" panose="02040503050406030204" pitchFamily="18" charset="0"/>
                <a:ea typeface="Cambria" panose="02040503050406030204" pitchFamily="18" charset="0"/>
              </a:rPr>
              <a:t>Lifecycle of Java Applet</a:t>
            </a:r>
          </a:p>
          <a:p>
            <a:r>
              <a:rPr lang="en-US" dirty="0">
                <a:latin typeface="Cambria" panose="02040503050406030204" pitchFamily="18" charset="0"/>
                <a:ea typeface="Cambria" panose="02040503050406030204" pitchFamily="18" charset="0"/>
              </a:rPr>
              <a:t>Following are the stages in Applet</a:t>
            </a:r>
          </a:p>
          <a:p>
            <a:endParaRPr lang="en-US" dirty="0">
              <a:latin typeface="Cambria" panose="02040503050406030204" pitchFamily="18" charset="0"/>
              <a:ea typeface="Cambria" panose="02040503050406030204" pitchFamily="18" charset="0"/>
            </a:endParaRPr>
          </a:p>
          <a:p>
            <a:pPr>
              <a:lnSpc>
                <a:spcPct val="150000"/>
              </a:lnSpc>
            </a:pPr>
            <a:r>
              <a:rPr lang="en-US" dirty="0" smtClean="0">
                <a:latin typeface="Cambria" panose="02040503050406030204" pitchFamily="18" charset="0"/>
                <a:ea typeface="Cambria" panose="02040503050406030204" pitchFamily="18" charset="0"/>
              </a:rPr>
              <a:t>1. Applet </a:t>
            </a:r>
            <a:r>
              <a:rPr lang="en-US" dirty="0">
                <a:latin typeface="Cambria" panose="02040503050406030204" pitchFamily="18" charset="0"/>
                <a:ea typeface="Cambria" panose="02040503050406030204" pitchFamily="18" charset="0"/>
              </a:rPr>
              <a:t>is initialized.</a:t>
            </a:r>
          </a:p>
          <a:p>
            <a:pPr>
              <a:lnSpc>
                <a:spcPct val="150000"/>
              </a:lnSpc>
            </a:pPr>
            <a:r>
              <a:rPr lang="en-US" dirty="0" smtClean="0">
                <a:latin typeface="Cambria" panose="02040503050406030204" pitchFamily="18" charset="0"/>
                <a:ea typeface="Cambria" panose="02040503050406030204" pitchFamily="18" charset="0"/>
              </a:rPr>
              <a:t>2. Applet </a:t>
            </a:r>
            <a:r>
              <a:rPr lang="en-US" dirty="0">
                <a:latin typeface="Cambria" panose="02040503050406030204" pitchFamily="18" charset="0"/>
                <a:ea typeface="Cambria" panose="02040503050406030204" pitchFamily="18" charset="0"/>
              </a:rPr>
              <a:t>is started</a:t>
            </a:r>
          </a:p>
          <a:p>
            <a:pPr>
              <a:lnSpc>
                <a:spcPct val="150000"/>
              </a:lnSpc>
            </a:pPr>
            <a:r>
              <a:rPr lang="en-US" dirty="0" smtClean="0">
                <a:latin typeface="Cambria" panose="02040503050406030204" pitchFamily="18" charset="0"/>
                <a:ea typeface="Cambria" panose="02040503050406030204" pitchFamily="18" charset="0"/>
              </a:rPr>
              <a:t>3. Applet </a:t>
            </a:r>
            <a:r>
              <a:rPr lang="en-US" dirty="0">
                <a:latin typeface="Cambria" panose="02040503050406030204" pitchFamily="18" charset="0"/>
                <a:ea typeface="Cambria" panose="02040503050406030204" pitchFamily="18" charset="0"/>
              </a:rPr>
              <a:t>is painted.</a:t>
            </a:r>
          </a:p>
          <a:p>
            <a:pPr>
              <a:lnSpc>
                <a:spcPct val="150000"/>
              </a:lnSpc>
            </a:pPr>
            <a:r>
              <a:rPr lang="en-US" dirty="0" smtClean="0">
                <a:latin typeface="Cambria" panose="02040503050406030204" pitchFamily="18" charset="0"/>
                <a:ea typeface="Cambria" panose="02040503050406030204" pitchFamily="18" charset="0"/>
              </a:rPr>
              <a:t>4. Applet </a:t>
            </a:r>
            <a:r>
              <a:rPr lang="en-US" dirty="0">
                <a:latin typeface="Cambria" panose="02040503050406030204" pitchFamily="18" charset="0"/>
                <a:ea typeface="Cambria" panose="02040503050406030204" pitchFamily="18" charset="0"/>
              </a:rPr>
              <a:t>is stopped.</a:t>
            </a:r>
          </a:p>
          <a:p>
            <a:pPr>
              <a:lnSpc>
                <a:spcPct val="150000"/>
              </a:lnSpc>
            </a:pPr>
            <a:r>
              <a:rPr lang="en-US" dirty="0" smtClean="0">
                <a:latin typeface="Cambria" panose="02040503050406030204" pitchFamily="18" charset="0"/>
                <a:ea typeface="Cambria" panose="02040503050406030204" pitchFamily="18" charset="0"/>
              </a:rPr>
              <a:t>5. Applet </a:t>
            </a:r>
            <a:r>
              <a:rPr lang="en-US" dirty="0">
                <a:latin typeface="Cambria" panose="02040503050406030204" pitchFamily="18" charset="0"/>
                <a:ea typeface="Cambria" panose="02040503050406030204" pitchFamily="18" charset="0"/>
              </a:rPr>
              <a:t>is destroyed</a:t>
            </a:r>
          </a:p>
        </p:txBody>
      </p:sp>
      <p:pic>
        <p:nvPicPr>
          <p:cNvPr id="7" name="Picture 6"/>
          <p:cNvPicPr>
            <a:picLocks noChangeAspect="1"/>
          </p:cNvPicPr>
          <p:nvPr/>
        </p:nvPicPr>
        <p:blipFill>
          <a:blip r:embed="rId3"/>
          <a:stretch>
            <a:fillRect/>
          </a:stretch>
        </p:blipFill>
        <p:spPr>
          <a:xfrm>
            <a:off x="4211782" y="608250"/>
            <a:ext cx="6622473" cy="5674600"/>
          </a:xfrm>
          <a:prstGeom prst="rect">
            <a:avLst/>
          </a:prstGeom>
        </p:spPr>
      </p:pic>
    </p:spTree>
    <p:extLst>
      <p:ext uri="{BB962C8B-B14F-4D97-AF65-F5344CB8AC3E}">
        <p14:creationId xmlns:p14="http://schemas.microsoft.com/office/powerpoint/2010/main" val="2068687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5" name="Rectangle 4"/>
          <p:cNvSpPr/>
          <p:nvPr/>
        </p:nvSpPr>
        <p:spPr>
          <a:xfrm>
            <a:off x="4440737" y="166707"/>
            <a:ext cx="2634054" cy="523220"/>
          </a:xfrm>
          <a:prstGeom prst="rect">
            <a:avLst/>
          </a:prstGeom>
        </p:spPr>
        <p:txBody>
          <a:bodyPr wrap="none">
            <a:spAutoFit/>
          </a:bodyPr>
          <a:lstStyle/>
          <a:p>
            <a:r>
              <a:rPr lang="en-US" sz="2800" dirty="0">
                <a:latin typeface="Cambria" panose="02040503050406030204" pitchFamily="18" charset="0"/>
                <a:ea typeface="Cambria" panose="02040503050406030204" pitchFamily="18" charset="0"/>
              </a:rPr>
              <a:t>A Simple Applet</a:t>
            </a:r>
          </a:p>
        </p:txBody>
      </p:sp>
      <p:sp>
        <p:nvSpPr>
          <p:cNvPr id="10" name="Rectangle 9"/>
          <p:cNvSpPr/>
          <p:nvPr/>
        </p:nvSpPr>
        <p:spPr>
          <a:xfrm>
            <a:off x="193963" y="856634"/>
            <a:ext cx="6096000" cy="2585323"/>
          </a:xfrm>
          <a:prstGeom prst="rect">
            <a:avLst/>
          </a:prstGeom>
        </p:spPr>
        <p:txBody>
          <a:bodyPr>
            <a:spAutoFit/>
          </a:bodyPr>
          <a:lstStyle/>
          <a:p>
            <a:r>
              <a:rPr lang="en-US" dirty="0">
                <a:solidFill>
                  <a:srgbClr val="002060"/>
                </a:solidFill>
                <a:latin typeface="Cambria" panose="02040503050406030204" pitchFamily="18" charset="0"/>
                <a:ea typeface="Cambria" panose="02040503050406030204" pitchFamily="18" charset="0"/>
              </a:rPr>
              <a:t>import </a:t>
            </a:r>
            <a:r>
              <a:rPr lang="en-US" dirty="0" err="1">
                <a:solidFill>
                  <a:srgbClr val="002060"/>
                </a:solidFill>
                <a:latin typeface="Cambria" panose="02040503050406030204" pitchFamily="18" charset="0"/>
                <a:ea typeface="Cambria" panose="02040503050406030204" pitchFamily="18" charset="0"/>
              </a:rPr>
              <a:t>java.awt</a:t>
            </a:r>
            <a:r>
              <a:rPr lang="en-US" dirty="0">
                <a:solidFill>
                  <a:srgbClr val="002060"/>
                </a:solidFill>
                <a:latin typeface="Cambria" panose="02040503050406030204" pitchFamily="18" charset="0"/>
                <a:ea typeface="Cambria" panose="02040503050406030204" pitchFamily="18" charset="0"/>
              </a:rPr>
              <a:t>.*;</a:t>
            </a:r>
          </a:p>
          <a:p>
            <a:r>
              <a:rPr lang="en-US" dirty="0">
                <a:solidFill>
                  <a:srgbClr val="002060"/>
                </a:solidFill>
                <a:latin typeface="Cambria" panose="02040503050406030204" pitchFamily="18" charset="0"/>
                <a:ea typeface="Cambria" panose="02040503050406030204" pitchFamily="18" charset="0"/>
              </a:rPr>
              <a:t>import </a:t>
            </a:r>
            <a:r>
              <a:rPr lang="en-US" dirty="0" err="1">
                <a:solidFill>
                  <a:srgbClr val="002060"/>
                </a:solidFill>
                <a:latin typeface="Cambria" panose="02040503050406030204" pitchFamily="18" charset="0"/>
                <a:ea typeface="Cambria" panose="02040503050406030204" pitchFamily="18" charset="0"/>
              </a:rPr>
              <a:t>java.applet</a:t>
            </a:r>
            <a:r>
              <a:rPr lang="en-US" dirty="0">
                <a:solidFill>
                  <a:srgbClr val="002060"/>
                </a:solidFill>
                <a:latin typeface="Cambria" panose="02040503050406030204" pitchFamily="18" charset="0"/>
                <a:ea typeface="Cambria" panose="02040503050406030204" pitchFamily="18" charset="0"/>
              </a:rPr>
              <a:t>.*;</a:t>
            </a:r>
          </a:p>
          <a:p>
            <a:r>
              <a:rPr lang="en-US" dirty="0">
                <a:solidFill>
                  <a:srgbClr val="002060"/>
                </a:solidFill>
                <a:latin typeface="Cambria" panose="02040503050406030204" pitchFamily="18" charset="0"/>
                <a:ea typeface="Cambria" panose="02040503050406030204" pitchFamily="18" charset="0"/>
              </a:rPr>
              <a:t>public class Simple extends Applet</a:t>
            </a:r>
          </a:p>
          <a:p>
            <a:r>
              <a:rPr lang="en-US" dirty="0">
                <a:solidFill>
                  <a:srgbClr val="002060"/>
                </a:solidFill>
                <a:latin typeface="Cambria" panose="02040503050406030204" pitchFamily="18" charset="0"/>
                <a:ea typeface="Cambria" panose="02040503050406030204" pitchFamily="18" charset="0"/>
              </a:rPr>
              <a:t>{</a:t>
            </a:r>
          </a:p>
          <a:p>
            <a:r>
              <a:rPr lang="en-US" dirty="0">
                <a:solidFill>
                  <a:srgbClr val="002060"/>
                </a:solidFill>
                <a:latin typeface="Cambria" panose="02040503050406030204" pitchFamily="18" charset="0"/>
                <a:ea typeface="Cambria" panose="02040503050406030204" pitchFamily="18" charset="0"/>
              </a:rPr>
              <a:t>  public void paint(Graphics g)</a:t>
            </a:r>
          </a:p>
          <a:p>
            <a:r>
              <a:rPr lang="en-US" dirty="0">
                <a:solidFill>
                  <a:srgbClr val="002060"/>
                </a:solidFill>
                <a:latin typeface="Cambria" panose="02040503050406030204" pitchFamily="18" charset="0"/>
                <a:ea typeface="Cambria" panose="02040503050406030204" pitchFamily="18" charset="0"/>
              </a:rPr>
              <a:t>    {</a:t>
            </a:r>
          </a:p>
          <a:p>
            <a:r>
              <a:rPr lang="en-US" dirty="0">
                <a:solidFill>
                  <a:srgbClr val="002060"/>
                </a:solidFill>
                <a:latin typeface="Cambria" panose="02040503050406030204" pitchFamily="18" charset="0"/>
                <a:ea typeface="Cambria" panose="02040503050406030204" pitchFamily="18" charset="0"/>
              </a:rPr>
              <a:t>      </a:t>
            </a:r>
            <a:r>
              <a:rPr lang="en-US" dirty="0" err="1">
                <a:solidFill>
                  <a:srgbClr val="002060"/>
                </a:solidFill>
                <a:latin typeface="Cambria" panose="02040503050406030204" pitchFamily="18" charset="0"/>
                <a:ea typeface="Cambria" panose="02040503050406030204" pitchFamily="18" charset="0"/>
              </a:rPr>
              <a:t>g.drawString</a:t>
            </a:r>
            <a:r>
              <a:rPr lang="en-US" dirty="0">
                <a:solidFill>
                  <a:srgbClr val="002060"/>
                </a:solidFill>
                <a:latin typeface="Cambria" panose="02040503050406030204" pitchFamily="18" charset="0"/>
                <a:ea typeface="Cambria" panose="02040503050406030204" pitchFamily="18" charset="0"/>
              </a:rPr>
              <a:t>("A simple Applet", 20, 20);</a:t>
            </a:r>
          </a:p>
          <a:p>
            <a:r>
              <a:rPr lang="en-US" dirty="0">
                <a:solidFill>
                  <a:srgbClr val="002060"/>
                </a:solidFill>
                <a:latin typeface="Cambria" panose="02040503050406030204" pitchFamily="18" charset="0"/>
                <a:ea typeface="Cambria" panose="02040503050406030204" pitchFamily="18" charset="0"/>
              </a:rPr>
              <a:t>    }</a:t>
            </a:r>
          </a:p>
          <a:p>
            <a:r>
              <a:rPr lang="en-US" dirty="0">
                <a:solidFill>
                  <a:srgbClr val="002060"/>
                </a:solidFill>
                <a:latin typeface="Cambria" panose="02040503050406030204" pitchFamily="18" charset="0"/>
                <a:ea typeface="Cambria" panose="02040503050406030204" pitchFamily="18" charset="0"/>
              </a:rPr>
              <a:t>}</a:t>
            </a:r>
          </a:p>
        </p:txBody>
      </p:sp>
      <p:pic>
        <p:nvPicPr>
          <p:cNvPr id="11" name="Picture 10"/>
          <p:cNvPicPr>
            <a:picLocks noChangeAspect="1"/>
          </p:cNvPicPr>
          <p:nvPr/>
        </p:nvPicPr>
        <p:blipFill>
          <a:blip r:embed="rId3"/>
          <a:stretch>
            <a:fillRect/>
          </a:stretch>
        </p:blipFill>
        <p:spPr>
          <a:xfrm>
            <a:off x="5389417" y="1196168"/>
            <a:ext cx="5876078" cy="4491577"/>
          </a:xfrm>
          <a:prstGeom prst="rect">
            <a:avLst/>
          </a:prstGeom>
        </p:spPr>
      </p:pic>
    </p:spTree>
    <p:extLst>
      <p:ext uri="{BB962C8B-B14F-4D97-AF65-F5344CB8AC3E}">
        <p14:creationId xmlns:p14="http://schemas.microsoft.com/office/powerpoint/2010/main" val="2159583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683832" y="481387"/>
            <a:ext cx="11203368" cy="3293209"/>
          </a:xfrm>
          <a:prstGeom prst="rect">
            <a:avLst/>
          </a:prstGeom>
        </p:spPr>
        <p:txBody>
          <a:bodyPr wrap="square">
            <a:spAutoFit/>
          </a:bodyPr>
          <a:lstStyle/>
          <a:p>
            <a:pPr algn="ctr"/>
            <a:r>
              <a:rPr lang="en-US" sz="2800" b="1" dirty="0">
                <a:latin typeface="Cambria" panose="02040503050406030204" pitchFamily="18" charset="0"/>
                <a:ea typeface="Cambria" panose="02040503050406030204" pitchFamily="18" charset="0"/>
              </a:rPr>
              <a:t>Types of applets</a:t>
            </a:r>
          </a:p>
          <a:p>
            <a:r>
              <a:rPr lang="en-US" dirty="0">
                <a:latin typeface="Cambria" panose="02040503050406030204" pitchFamily="18" charset="0"/>
                <a:ea typeface="Cambria" panose="02040503050406030204" pitchFamily="18" charset="0"/>
              </a:rPr>
              <a:t>A web page can contain two types of applets:</a:t>
            </a:r>
          </a:p>
          <a:p>
            <a:r>
              <a:rPr lang="en-US" b="1" dirty="0" smtClean="0">
                <a:latin typeface="Cambria" panose="02040503050406030204" pitchFamily="18" charset="0"/>
                <a:ea typeface="Cambria" panose="02040503050406030204" pitchFamily="18" charset="0"/>
              </a:rPr>
              <a:t>Local </a:t>
            </a:r>
            <a:r>
              <a:rPr lang="en-US" b="1" dirty="0">
                <a:latin typeface="Cambria" panose="02040503050406030204" pitchFamily="18" charset="0"/>
                <a:ea typeface="Cambria" panose="02040503050406030204" pitchFamily="18" charset="0"/>
              </a:rPr>
              <a:t>applet</a:t>
            </a:r>
          </a:p>
          <a:p>
            <a:r>
              <a:rPr lang="en-US" b="1" dirty="0">
                <a:latin typeface="Cambria" panose="02040503050406030204" pitchFamily="18" charset="0"/>
                <a:ea typeface="Cambria" panose="02040503050406030204" pitchFamily="18" charset="0"/>
              </a:rPr>
              <a:t>Remote applet</a:t>
            </a:r>
          </a:p>
          <a:p>
            <a:endParaRPr lang="en-US" dirty="0" smtClean="0">
              <a:latin typeface="Cambria" panose="02040503050406030204" pitchFamily="18" charset="0"/>
              <a:ea typeface="Cambria" panose="02040503050406030204" pitchFamily="18" charset="0"/>
            </a:endParaRPr>
          </a:p>
          <a:p>
            <a:r>
              <a:rPr lang="en-US" b="1" dirty="0" smtClean="0">
                <a:latin typeface="Cambria" panose="02040503050406030204" pitchFamily="18" charset="0"/>
                <a:ea typeface="Cambria" panose="02040503050406030204" pitchFamily="18" charset="0"/>
              </a:rPr>
              <a:t>Local </a:t>
            </a:r>
            <a:r>
              <a:rPr lang="en-US" b="1" dirty="0">
                <a:latin typeface="Cambria" panose="02040503050406030204" pitchFamily="18" charset="0"/>
                <a:ea typeface="Cambria" panose="02040503050406030204" pitchFamily="18" charset="0"/>
              </a:rPr>
              <a:t>applets</a:t>
            </a:r>
          </a:p>
          <a:p>
            <a:r>
              <a:rPr lang="en-US" dirty="0">
                <a:latin typeface="Cambria" panose="02040503050406030204" pitchFamily="18" charset="0"/>
                <a:ea typeface="Cambria" panose="02040503050406030204" pitchFamily="18" charset="0"/>
              </a:rPr>
              <a:t>Local applets are developed and stored locally, and therefore do not require an Internet connection to be located because the directory is located on the local system.</a:t>
            </a:r>
          </a:p>
          <a:p>
            <a:endParaRPr lang="en-US" dirty="0">
              <a:latin typeface="Cambria" panose="02040503050406030204" pitchFamily="18" charset="0"/>
              <a:ea typeface="Cambria" panose="02040503050406030204" pitchFamily="18" charset="0"/>
            </a:endParaRPr>
          </a:p>
          <a:p>
            <a:endParaRPr lang="en-US" dirty="0">
              <a:latin typeface="Cambria" panose="02040503050406030204" pitchFamily="18" charset="0"/>
              <a:ea typeface="Cambria" panose="02040503050406030204" pitchFamily="18" charset="0"/>
            </a:endParaRPr>
          </a:p>
          <a:p>
            <a:endParaRPr lang="en-US" dirty="0">
              <a:latin typeface="Cambria" panose="02040503050406030204" pitchFamily="18" charset="0"/>
              <a:ea typeface="Cambria" panose="02040503050406030204" pitchFamily="18" charset="0"/>
            </a:endParaRPr>
          </a:p>
        </p:txBody>
      </p:sp>
      <p:pic>
        <p:nvPicPr>
          <p:cNvPr id="3" name="Picture 2"/>
          <p:cNvPicPr>
            <a:picLocks noChangeAspect="1"/>
          </p:cNvPicPr>
          <p:nvPr/>
        </p:nvPicPr>
        <p:blipFill>
          <a:blip r:embed="rId3"/>
          <a:stretch>
            <a:fillRect/>
          </a:stretch>
        </p:blipFill>
        <p:spPr>
          <a:xfrm>
            <a:off x="3380509" y="2979768"/>
            <a:ext cx="5569527" cy="3353268"/>
          </a:xfrm>
          <a:prstGeom prst="rect">
            <a:avLst/>
          </a:prstGeom>
        </p:spPr>
      </p:pic>
    </p:spTree>
    <p:extLst>
      <p:ext uri="{BB962C8B-B14F-4D97-AF65-F5344CB8AC3E}">
        <p14:creationId xmlns:p14="http://schemas.microsoft.com/office/powerpoint/2010/main" val="4041458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0" y="6554709"/>
            <a:ext cx="12192000" cy="312344"/>
          </a:xfrm>
          <a:prstGeom prst="rect">
            <a:avLst/>
          </a:prstGeom>
          <a:solidFill>
            <a:srgbClr val="170840"/>
          </a:solidFill>
          <a:ln>
            <a:solidFill>
              <a:srgbClr val="002060"/>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400" b="1" dirty="0">
                <a:solidFill>
                  <a:schemeClr val="bg1"/>
                </a:solidFill>
              </a:rPr>
              <a:t>Programme Name Semester- </a:t>
            </a:r>
            <a:r>
              <a:rPr lang="en-US" sz="6400" b="1" dirty="0" smtClean="0">
                <a:solidFill>
                  <a:schemeClr val="bg1"/>
                </a:solidFill>
              </a:rPr>
              <a:t>BCA-IV-Semester</a:t>
            </a:r>
            <a:r>
              <a:rPr lang="en-US" b="1" dirty="0" smtClean="0">
                <a:solidFill>
                  <a:schemeClr val="bg1"/>
                </a:solidFill>
              </a:rPr>
              <a:t>			</a:t>
            </a:r>
            <a:r>
              <a:rPr lang="en-US" b="1" dirty="0">
                <a:solidFill>
                  <a:schemeClr val="bg1"/>
                </a:solidFill>
              </a:rPr>
              <a:t> </a:t>
            </a:r>
            <a:r>
              <a:rPr lang="en-US" b="1" dirty="0" smtClean="0">
                <a:solidFill>
                  <a:schemeClr val="bg1"/>
                </a:solidFill>
              </a:rPr>
              <a:t>                                                                                                          </a:t>
            </a:r>
            <a:r>
              <a:rPr lang="en-US" sz="6400" b="1" dirty="0" smtClean="0">
                <a:solidFill>
                  <a:schemeClr val="bg1"/>
                </a:solidFill>
              </a:rPr>
              <a:t>Subject- </a:t>
            </a:r>
            <a:r>
              <a:rPr lang="en-US" b="1" dirty="0" smtClean="0">
                <a:solidFill>
                  <a:srgbClr val="170840"/>
                </a:solidFill>
              </a:rPr>
              <a:t> </a:t>
            </a:r>
            <a:r>
              <a:rPr lang="en-US" sz="6400" b="1" dirty="0" smtClean="0">
                <a:solidFill>
                  <a:schemeClr val="bg1"/>
                </a:solidFill>
              </a:rPr>
              <a:t>JAVA programming Language</a:t>
            </a:r>
            <a:r>
              <a:rPr lang="en-US" sz="6400" b="1" dirty="0">
                <a:solidFill>
                  <a:schemeClr val="bg1"/>
                </a:solidFill>
              </a:rPr>
              <a:t>	</a:t>
            </a:r>
          </a:p>
          <a:p>
            <a:pPr marL="0" indent="0">
              <a:buNone/>
            </a:pPr>
            <a:r>
              <a:rPr lang="en-US" sz="5600" b="1" dirty="0">
                <a:solidFill>
                  <a:schemeClr val="bg1"/>
                </a:solidFill>
              </a:rPr>
              <a:t>	                                                                       </a:t>
            </a:r>
            <a:endParaRPr lang="en-IN" b="1" dirty="0">
              <a:solidFill>
                <a:schemeClr val="bg1"/>
              </a:solidFill>
            </a:endParaRPr>
          </a:p>
        </p:txBody>
      </p:sp>
      <p:pic>
        <p:nvPicPr>
          <p:cNvPr id="4" name="Picture 3"/>
          <p:cNvPicPr>
            <a:picLocks noChangeAspect="1"/>
          </p:cNvPicPr>
          <p:nvPr/>
        </p:nvPicPr>
        <p:blipFill>
          <a:blip r:embed="rId2"/>
          <a:stretch>
            <a:fillRect/>
          </a:stretch>
        </p:blipFill>
        <p:spPr>
          <a:xfrm>
            <a:off x="0" y="0"/>
            <a:ext cx="1367664" cy="856634"/>
          </a:xfrm>
          <a:prstGeom prst="rect">
            <a:avLst/>
          </a:prstGeom>
        </p:spPr>
      </p:pic>
      <p:sp>
        <p:nvSpPr>
          <p:cNvPr id="2" name="Rectangle 1"/>
          <p:cNvSpPr/>
          <p:nvPr/>
        </p:nvSpPr>
        <p:spPr>
          <a:xfrm>
            <a:off x="683832" y="658684"/>
            <a:ext cx="11508168" cy="1292662"/>
          </a:xfrm>
          <a:prstGeom prst="rect">
            <a:avLst/>
          </a:prstGeom>
        </p:spPr>
        <p:txBody>
          <a:bodyPr wrap="square">
            <a:spAutoFit/>
          </a:bodyPr>
          <a:lstStyle/>
          <a:p>
            <a:r>
              <a:rPr lang="en-US" sz="2400" b="1" dirty="0">
                <a:latin typeface="Cambria" panose="02040503050406030204" pitchFamily="18" charset="0"/>
                <a:ea typeface="Cambria" panose="02040503050406030204" pitchFamily="18" charset="0"/>
              </a:rPr>
              <a:t>Remote applets</a:t>
            </a:r>
          </a:p>
          <a:p>
            <a:r>
              <a:rPr lang="en-US" dirty="0">
                <a:latin typeface="Cambria" panose="02040503050406030204" pitchFamily="18" charset="0"/>
                <a:ea typeface="Cambria" panose="02040503050406030204" pitchFamily="18" charset="0"/>
              </a:rPr>
              <a:t>Remote applets are stored in a remote computer and an Internet connection is needed to access them. The remote applet is designed and developed by other developers. To find and load a remote applet, you need to know the address of the network applet, i.e., the Uniform Resource Locator (URL).</a:t>
            </a:r>
          </a:p>
        </p:txBody>
      </p:sp>
      <p:pic>
        <p:nvPicPr>
          <p:cNvPr id="3" name="Picture 2"/>
          <p:cNvPicPr>
            <a:picLocks noChangeAspect="1"/>
          </p:cNvPicPr>
          <p:nvPr/>
        </p:nvPicPr>
        <p:blipFill>
          <a:blip r:embed="rId3"/>
          <a:stretch>
            <a:fillRect/>
          </a:stretch>
        </p:blipFill>
        <p:spPr>
          <a:xfrm>
            <a:off x="2105892" y="2163882"/>
            <a:ext cx="8298872" cy="4178291"/>
          </a:xfrm>
          <a:prstGeom prst="rect">
            <a:avLst/>
          </a:prstGeom>
        </p:spPr>
      </p:pic>
    </p:spTree>
    <p:extLst>
      <p:ext uri="{BB962C8B-B14F-4D97-AF65-F5344CB8AC3E}">
        <p14:creationId xmlns:p14="http://schemas.microsoft.com/office/powerpoint/2010/main" val="2777311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1855</TotalTime>
  <Words>2593</Words>
  <Application>Microsoft Office PowerPoint</Application>
  <PresentationFormat>Widescreen</PresentationFormat>
  <Paragraphs>456</Paragraphs>
  <Slides>31</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Bookman Old Style</vt:lpstr>
      <vt:lpstr>Calibri</vt:lpstr>
      <vt:lpstr>Cambria</vt:lpstr>
      <vt:lpstr>Comic Sans MS</vt:lpstr>
      <vt:lpstr>Mangal</vt:lpstr>
      <vt:lpstr>Symbol</vt:lpstr>
      <vt:lpstr>system-ui</vt:lpstr>
      <vt:lpstr>Times New Roman</vt:lpstr>
      <vt:lpstr>var(--font-family-heading-lesson-markdown)</vt:lpstr>
      <vt:lpstr>Office Theme</vt:lpstr>
      <vt:lpstr>      Course Name: Bachelor of Computer Applications Course Code: 13010200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Biotechnology</dc:title>
  <dc:creator>Admin</dc:creator>
  <cp:lastModifiedBy>Er.Arpit</cp:lastModifiedBy>
  <cp:revision>149</cp:revision>
  <cp:lastPrinted>2024-02-10T08:41:19Z</cp:lastPrinted>
  <dcterms:created xsi:type="dcterms:W3CDTF">2022-02-10T07:40:02Z</dcterms:created>
  <dcterms:modified xsi:type="dcterms:W3CDTF">2024-04-17T08:23:52Z</dcterms:modified>
</cp:coreProperties>
</file>